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diagrams/data2.xml" ContentType="application/vnd.openxmlformats-officedocument.drawingml.diagramData+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notesSlides/notesSlide35.xml" ContentType="application/vnd.openxmlformats-officedocument.presentationml.notesSlide+xml"/>
  <Override PartName="/ppt/diagrams/layout6.xml" ContentType="application/vnd.openxmlformats-officedocument.drawingml.diagramLayout+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slideLayouts/slideLayout243.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diagrams/quickStyle6.xml" ContentType="application/vnd.openxmlformats-officedocument.drawingml.diagramStyl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diagrams/layout1.xml" ContentType="application/vnd.openxmlformats-officedocument.drawingml.diagram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2" r:id="rId3"/>
    <p:sldMasterId id="2147483684" r:id="rId4"/>
    <p:sldMasterId id="2147483696" r:id="rId5"/>
    <p:sldMasterId id="2147483708" r:id="rId6"/>
    <p:sldMasterId id="2147483720" r:id="rId7"/>
    <p:sldMasterId id="2147483732" r:id="rId8"/>
    <p:sldMasterId id="2147483744" r:id="rId9"/>
    <p:sldMasterId id="2147483780" r:id="rId10"/>
    <p:sldMasterId id="2147483804" r:id="rId11"/>
    <p:sldMasterId id="2147483816" r:id="rId12"/>
    <p:sldMasterId id="2147483828" r:id="rId13"/>
    <p:sldMasterId id="2147483840" r:id="rId14"/>
    <p:sldMasterId id="2147483852" r:id="rId15"/>
    <p:sldMasterId id="2147483864" r:id="rId16"/>
    <p:sldMasterId id="2147483876" r:id="rId17"/>
    <p:sldMasterId id="2147483900" r:id="rId18"/>
    <p:sldMasterId id="2147483912" r:id="rId19"/>
    <p:sldMasterId id="2147483924" r:id="rId20"/>
    <p:sldMasterId id="2147483936" r:id="rId21"/>
    <p:sldMasterId id="2147483960" r:id="rId22"/>
    <p:sldMasterId id="2147483972" r:id="rId23"/>
  </p:sldMasterIdLst>
  <p:notesMasterIdLst>
    <p:notesMasterId r:id="rId82"/>
  </p:notesMasterIdLst>
  <p:sldIdLst>
    <p:sldId id="265" r:id="rId24"/>
    <p:sldId id="270" r:id="rId25"/>
    <p:sldId id="272" r:id="rId26"/>
    <p:sldId id="367" r:id="rId27"/>
    <p:sldId id="331" r:id="rId28"/>
    <p:sldId id="332" r:id="rId29"/>
    <p:sldId id="316" r:id="rId30"/>
    <p:sldId id="279" r:id="rId31"/>
    <p:sldId id="283" r:id="rId32"/>
    <p:sldId id="266" r:id="rId33"/>
    <p:sldId id="284" r:id="rId34"/>
    <p:sldId id="288" r:id="rId35"/>
    <p:sldId id="280" r:id="rId36"/>
    <p:sldId id="333" r:id="rId37"/>
    <p:sldId id="334" r:id="rId38"/>
    <p:sldId id="350" r:id="rId39"/>
    <p:sldId id="278" r:id="rId40"/>
    <p:sldId id="335" r:id="rId41"/>
    <p:sldId id="317" r:id="rId42"/>
    <p:sldId id="286" r:id="rId43"/>
    <p:sldId id="336" r:id="rId44"/>
    <p:sldId id="304" r:id="rId45"/>
    <p:sldId id="303" r:id="rId46"/>
    <p:sldId id="337" r:id="rId47"/>
    <p:sldId id="341" r:id="rId48"/>
    <p:sldId id="315" r:id="rId49"/>
    <p:sldId id="338" r:id="rId50"/>
    <p:sldId id="342" r:id="rId51"/>
    <p:sldId id="340" r:id="rId52"/>
    <p:sldId id="339" r:id="rId53"/>
    <p:sldId id="330" r:id="rId54"/>
    <p:sldId id="364" r:id="rId55"/>
    <p:sldId id="313" r:id="rId56"/>
    <p:sldId id="361" r:id="rId57"/>
    <p:sldId id="362" r:id="rId58"/>
    <p:sldId id="324" r:id="rId59"/>
    <p:sldId id="318" r:id="rId60"/>
    <p:sldId id="348" r:id="rId61"/>
    <p:sldId id="301" r:id="rId62"/>
    <p:sldId id="355" r:id="rId63"/>
    <p:sldId id="345" r:id="rId64"/>
    <p:sldId id="308" r:id="rId65"/>
    <p:sldId id="310" r:id="rId66"/>
    <p:sldId id="309" r:id="rId67"/>
    <p:sldId id="349" r:id="rId68"/>
    <p:sldId id="263" r:id="rId69"/>
    <p:sldId id="260" r:id="rId70"/>
    <p:sldId id="257" r:id="rId71"/>
    <p:sldId id="352" r:id="rId72"/>
    <p:sldId id="258" r:id="rId73"/>
    <p:sldId id="353" r:id="rId74"/>
    <p:sldId id="262" r:id="rId75"/>
    <p:sldId id="264" r:id="rId76"/>
    <p:sldId id="366" r:id="rId77"/>
    <p:sldId id="357" r:id="rId78"/>
    <p:sldId id="363" r:id="rId79"/>
    <p:sldId id="354" r:id="rId80"/>
    <p:sldId id="351"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CE7"/>
    <a:srgbClr val="E5F3F7"/>
    <a:srgbClr val="ADF0F3"/>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00" autoAdjust="0"/>
  </p:normalViewPr>
  <p:slideViewPr>
    <p:cSldViewPr snapToGrid="0">
      <p:cViewPr varScale="1">
        <p:scale>
          <a:sx n="64" d="100"/>
          <a:sy n="64" d="100"/>
        </p:scale>
        <p:origin x="-10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683A6-61F4-4780-A8BA-9D4133D8060F}" type="doc">
      <dgm:prSet loTypeId="urn:microsoft.com/office/officeart/2005/8/layout/hProcess9" loCatId="process" qsTypeId="urn:microsoft.com/office/officeart/2005/8/quickstyle/simple5" qsCatId="simple" csTypeId="urn:microsoft.com/office/officeart/2005/8/colors/accent2_1" csCatId="accent2" phldr="1"/>
      <dgm:spPr/>
    </dgm:pt>
    <dgm:pt modelId="{5CF125AA-0ED2-4AB1-AA94-5A5F942F7EB7}">
      <dgm:prSet phldrT="[Text]"/>
      <dgm:spPr/>
      <dgm:t>
        <a:bodyPr/>
        <a:lstStyle/>
        <a:p>
          <a:r>
            <a:rPr lang="en-US" dirty="0" smtClean="0"/>
            <a:t>Overview</a:t>
          </a:r>
          <a:endParaRPr lang="en-US" dirty="0"/>
        </a:p>
      </dgm:t>
    </dgm:pt>
    <dgm:pt modelId="{9A84FBFC-84DE-4737-A290-9947CE042BB2}" type="parTrans" cxnId="{BF932707-7410-4651-B5A8-3A94B7C4FBE4}">
      <dgm:prSet/>
      <dgm:spPr/>
      <dgm:t>
        <a:bodyPr/>
        <a:lstStyle/>
        <a:p>
          <a:endParaRPr lang="en-US"/>
        </a:p>
      </dgm:t>
    </dgm:pt>
    <dgm:pt modelId="{002B0C6D-37FA-49D5-BB17-DFEC7C5F603B}" type="sibTrans" cxnId="{BF932707-7410-4651-B5A8-3A94B7C4FBE4}">
      <dgm:prSet/>
      <dgm:spPr/>
      <dgm:t>
        <a:bodyPr/>
        <a:lstStyle/>
        <a:p>
          <a:endParaRPr lang="en-US"/>
        </a:p>
      </dgm:t>
    </dgm:pt>
    <dgm:pt modelId="{3163D25A-977F-4D1C-96FE-2ACEF9593232}">
      <dgm:prSet phldrT="[Text]"/>
      <dgm:spPr/>
      <dgm:t>
        <a:bodyPr/>
        <a:lstStyle/>
        <a:p>
          <a:r>
            <a:rPr lang="en-US" dirty="0" smtClean="0"/>
            <a:t>Progress</a:t>
          </a:r>
          <a:endParaRPr lang="en-US" dirty="0"/>
        </a:p>
      </dgm:t>
    </dgm:pt>
    <dgm:pt modelId="{A54DA0EE-0888-4FD8-87F7-2AA12EB87CE2}" type="parTrans" cxnId="{C2F79F90-4745-4CB1-A79F-A12BE536B686}">
      <dgm:prSet/>
      <dgm:spPr/>
      <dgm:t>
        <a:bodyPr/>
        <a:lstStyle/>
        <a:p>
          <a:endParaRPr lang="en-US"/>
        </a:p>
      </dgm:t>
    </dgm:pt>
    <dgm:pt modelId="{BCEA7ED8-DEFC-47B5-976A-FFB10CFE5F89}" type="sibTrans" cxnId="{C2F79F90-4745-4CB1-A79F-A12BE536B686}">
      <dgm:prSet/>
      <dgm:spPr/>
      <dgm:t>
        <a:bodyPr/>
        <a:lstStyle/>
        <a:p>
          <a:endParaRPr lang="en-US"/>
        </a:p>
      </dgm:t>
    </dgm:pt>
    <dgm:pt modelId="{6515CE7B-2909-4E19-B4B3-FA46AAC405D9}">
      <dgm:prSet phldrT="[Text]"/>
      <dgm:spPr/>
      <dgm:t>
        <a:bodyPr/>
        <a:lstStyle/>
        <a:p>
          <a:r>
            <a:rPr lang="en-US" dirty="0" smtClean="0"/>
            <a:t>Business</a:t>
          </a:r>
        </a:p>
      </dgm:t>
    </dgm:pt>
    <dgm:pt modelId="{066C2248-4F83-4C10-9434-03F99CAD8901}" type="parTrans" cxnId="{3F9C5559-BC75-4782-A141-CE6679FF6B14}">
      <dgm:prSet/>
      <dgm:spPr/>
      <dgm:t>
        <a:bodyPr/>
        <a:lstStyle/>
        <a:p>
          <a:endParaRPr lang="en-US"/>
        </a:p>
      </dgm:t>
    </dgm:pt>
    <dgm:pt modelId="{A3F88D28-20F2-42E3-A965-085FC0ED161B}" type="sibTrans" cxnId="{3F9C5559-BC75-4782-A141-CE6679FF6B14}">
      <dgm:prSet/>
      <dgm:spPr/>
      <dgm:t>
        <a:bodyPr/>
        <a:lstStyle/>
        <a:p>
          <a:endParaRPr lang="en-US"/>
        </a:p>
      </dgm:t>
    </dgm:pt>
    <dgm:pt modelId="{ECB6240A-BD57-4266-B575-92B9F8A35ECB}">
      <dgm:prSet phldrT="[Text]"/>
      <dgm:spPr/>
      <dgm:t>
        <a:bodyPr/>
        <a:lstStyle/>
        <a:p>
          <a:r>
            <a:rPr lang="en-US" dirty="0" smtClean="0"/>
            <a:t>Vision</a:t>
          </a:r>
        </a:p>
      </dgm:t>
    </dgm:pt>
    <dgm:pt modelId="{A1EE5904-1C6F-4DD5-8E9B-801A90EEAFF9}" type="parTrans" cxnId="{CE3C0FD4-AFC6-4C0D-8695-A9BCF18AF493}">
      <dgm:prSet/>
      <dgm:spPr/>
      <dgm:t>
        <a:bodyPr/>
        <a:lstStyle/>
        <a:p>
          <a:endParaRPr lang="en-US"/>
        </a:p>
      </dgm:t>
    </dgm:pt>
    <dgm:pt modelId="{25EFAFE4-EFB0-48D6-8661-4D1A51FE714B}" type="sibTrans" cxnId="{CE3C0FD4-AFC6-4C0D-8695-A9BCF18AF493}">
      <dgm:prSet/>
      <dgm:spPr/>
      <dgm:t>
        <a:bodyPr/>
        <a:lstStyle/>
        <a:p>
          <a:endParaRPr lang="en-US"/>
        </a:p>
      </dgm:t>
    </dgm:pt>
    <dgm:pt modelId="{F961596A-C595-4160-AABF-31F3B25568E6}" type="pres">
      <dgm:prSet presAssocID="{8E3683A6-61F4-4780-A8BA-9D4133D8060F}" presName="CompostProcess" presStyleCnt="0">
        <dgm:presLayoutVars>
          <dgm:dir/>
          <dgm:resizeHandles val="exact"/>
        </dgm:presLayoutVars>
      </dgm:prSet>
      <dgm:spPr/>
    </dgm:pt>
    <dgm:pt modelId="{7D44C4DE-A71E-4D39-AE18-077309359727}" type="pres">
      <dgm:prSet presAssocID="{8E3683A6-61F4-4780-A8BA-9D4133D8060F}" presName="arrow" presStyleLbl="bgShp" presStyleIdx="0" presStyleCnt="1"/>
      <dgm:spPr/>
    </dgm:pt>
    <dgm:pt modelId="{A7DE88C8-3F48-448B-9B1B-2C4F7B7F6AE6}" type="pres">
      <dgm:prSet presAssocID="{8E3683A6-61F4-4780-A8BA-9D4133D8060F}" presName="linearProcess" presStyleCnt="0"/>
      <dgm:spPr/>
    </dgm:pt>
    <dgm:pt modelId="{665A4688-7A7B-40DB-A432-D97192179915}" type="pres">
      <dgm:prSet presAssocID="{5CF125AA-0ED2-4AB1-AA94-5A5F942F7EB7}" presName="textNode" presStyleLbl="node1" presStyleIdx="0" presStyleCnt="4" custLinFactNeighborX="17034">
        <dgm:presLayoutVars>
          <dgm:bulletEnabled val="1"/>
        </dgm:presLayoutVars>
      </dgm:prSet>
      <dgm:spPr/>
      <dgm:t>
        <a:bodyPr/>
        <a:lstStyle/>
        <a:p>
          <a:endParaRPr lang="en-US"/>
        </a:p>
      </dgm:t>
    </dgm:pt>
    <dgm:pt modelId="{F56C55CF-C798-48E1-B0D5-CC7FB5029762}" type="pres">
      <dgm:prSet presAssocID="{002B0C6D-37FA-49D5-BB17-DFEC7C5F603B}" presName="sibTrans" presStyleCnt="0"/>
      <dgm:spPr/>
    </dgm:pt>
    <dgm:pt modelId="{2FC5AE02-8DDB-4E55-8743-90CCDD7BA2A8}" type="pres">
      <dgm:prSet presAssocID="{3163D25A-977F-4D1C-96FE-2ACEF9593232}" presName="textNode" presStyleLbl="node1" presStyleIdx="1" presStyleCnt="4" custLinFactNeighborX="17034">
        <dgm:presLayoutVars>
          <dgm:bulletEnabled val="1"/>
        </dgm:presLayoutVars>
      </dgm:prSet>
      <dgm:spPr/>
      <dgm:t>
        <a:bodyPr/>
        <a:lstStyle/>
        <a:p>
          <a:endParaRPr lang="en-US"/>
        </a:p>
      </dgm:t>
    </dgm:pt>
    <dgm:pt modelId="{5676E1E0-AD7F-4243-BF8A-915FAF7E12EA}" type="pres">
      <dgm:prSet presAssocID="{BCEA7ED8-DEFC-47B5-976A-FFB10CFE5F89}" presName="sibTrans" presStyleCnt="0"/>
      <dgm:spPr/>
    </dgm:pt>
    <dgm:pt modelId="{90BE4EB4-5143-4890-97E1-77EB8758A183}" type="pres">
      <dgm:prSet presAssocID="{6515CE7B-2909-4E19-B4B3-FA46AAC405D9}" presName="textNode" presStyleLbl="node1" presStyleIdx="2" presStyleCnt="4" custLinFactNeighborX="17034">
        <dgm:presLayoutVars>
          <dgm:bulletEnabled val="1"/>
        </dgm:presLayoutVars>
      </dgm:prSet>
      <dgm:spPr/>
      <dgm:t>
        <a:bodyPr/>
        <a:lstStyle/>
        <a:p>
          <a:endParaRPr lang="en-US"/>
        </a:p>
      </dgm:t>
    </dgm:pt>
    <dgm:pt modelId="{8FAB7B39-7952-496A-AA61-A06F2F8BAE7C}" type="pres">
      <dgm:prSet presAssocID="{A3F88D28-20F2-42E3-A965-085FC0ED161B}" presName="sibTrans" presStyleCnt="0"/>
      <dgm:spPr/>
    </dgm:pt>
    <dgm:pt modelId="{6AD17B60-9FBD-44E3-BA8E-96D6EBE15E3C}" type="pres">
      <dgm:prSet presAssocID="{ECB6240A-BD57-4266-B575-92B9F8A35ECB}" presName="textNode" presStyleLbl="node1" presStyleIdx="3" presStyleCnt="4">
        <dgm:presLayoutVars>
          <dgm:bulletEnabled val="1"/>
        </dgm:presLayoutVars>
      </dgm:prSet>
      <dgm:spPr/>
      <dgm:t>
        <a:bodyPr/>
        <a:lstStyle/>
        <a:p>
          <a:endParaRPr lang="en-US"/>
        </a:p>
      </dgm:t>
    </dgm:pt>
  </dgm:ptLst>
  <dgm:cxnLst>
    <dgm:cxn modelId="{BF932707-7410-4651-B5A8-3A94B7C4FBE4}" srcId="{8E3683A6-61F4-4780-A8BA-9D4133D8060F}" destId="{5CF125AA-0ED2-4AB1-AA94-5A5F942F7EB7}" srcOrd="0" destOrd="0" parTransId="{9A84FBFC-84DE-4737-A290-9947CE042BB2}" sibTransId="{002B0C6D-37FA-49D5-BB17-DFEC7C5F603B}"/>
    <dgm:cxn modelId="{AAAAF90F-0A95-4F0E-A883-9AFDEE5ACE32}" type="presOf" srcId="{5CF125AA-0ED2-4AB1-AA94-5A5F942F7EB7}" destId="{665A4688-7A7B-40DB-A432-D97192179915}" srcOrd="0" destOrd="0" presId="urn:microsoft.com/office/officeart/2005/8/layout/hProcess9"/>
    <dgm:cxn modelId="{172BBF82-2226-44AE-96F3-27FF7F6B6380}" type="presOf" srcId="{ECB6240A-BD57-4266-B575-92B9F8A35ECB}" destId="{6AD17B60-9FBD-44E3-BA8E-96D6EBE15E3C}" srcOrd="0" destOrd="0" presId="urn:microsoft.com/office/officeart/2005/8/layout/hProcess9"/>
    <dgm:cxn modelId="{C2F79F90-4745-4CB1-A79F-A12BE536B686}" srcId="{8E3683A6-61F4-4780-A8BA-9D4133D8060F}" destId="{3163D25A-977F-4D1C-96FE-2ACEF9593232}" srcOrd="1" destOrd="0" parTransId="{A54DA0EE-0888-4FD8-87F7-2AA12EB87CE2}" sibTransId="{BCEA7ED8-DEFC-47B5-976A-FFB10CFE5F89}"/>
    <dgm:cxn modelId="{BA4F3071-EDE2-4EC1-8939-B657612C87EB}" type="presOf" srcId="{8E3683A6-61F4-4780-A8BA-9D4133D8060F}" destId="{F961596A-C595-4160-AABF-31F3B25568E6}" srcOrd="0" destOrd="0" presId="urn:microsoft.com/office/officeart/2005/8/layout/hProcess9"/>
    <dgm:cxn modelId="{CE3C0FD4-AFC6-4C0D-8695-A9BCF18AF493}" srcId="{8E3683A6-61F4-4780-A8BA-9D4133D8060F}" destId="{ECB6240A-BD57-4266-B575-92B9F8A35ECB}" srcOrd="3" destOrd="0" parTransId="{A1EE5904-1C6F-4DD5-8E9B-801A90EEAFF9}" sibTransId="{25EFAFE4-EFB0-48D6-8661-4D1A51FE714B}"/>
    <dgm:cxn modelId="{4C0F52F7-7F34-4A5E-B5B3-05A27C201EAC}" type="presOf" srcId="{6515CE7B-2909-4E19-B4B3-FA46AAC405D9}" destId="{90BE4EB4-5143-4890-97E1-77EB8758A183}" srcOrd="0" destOrd="0" presId="urn:microsoft.com/office/officeart/2005/8/layout/hProcess9"/>
    <dgm:cxn modelId="{6DE1A23D-22C5-4601-AFFF-B28B8D7D23A8}" type="presOf" srcId="{3163D25A-977F-4D1C-96FE-2ACEF9593232}" destId="{2FC5AE02-8DDB-4E55-8743-90CCDD7BA2A8}" srcOrd="0" destOrd="0" presId="urn:microsoft.com/office/officeart/2005/8/layout/hProcess9"/>
    <dgm:cxn modelId="{3F9C5559-BC75-4782-A141-CE6679FF6B14}" srcId="{8E3683A6-61F4-4780-A8BA-9D4133D8060F}" destId="{6515CE7B-2909-4E19-B4B3-FA46AAC405D9}" srcOrd="2" destOrd="0" parTransId="{066C2248-4F83-4C10-9434-03F99CAD8901}" sibTransId="{A3F88D28-20F2-42E3-A965-085FC0ED161B}"/>
    <dgm:cxn modelId="{EE0851F8-C416-4C60-9194-FF761B522A32}" type="presParOf" srcId="{F961596A-C595-4160-AABF-31F3B25568E6}" destId="{7D44C4DE-A71E-4D39-AE18-077309359727}" srcOrd="0" destOrd="0" presId="urn:microsoft.com/office/officeart/2005/8/layout/hProcess9"/>
    <dgm:cxn modelId="{4F4E27DA-FACD-46C4-872E-9058BEC0D8ED}" type="presParOf" srcId="{F961596A-C595-4160-AABF-31F3B25568E6}" destId="{A7DE88C8-3F48-448B-9B1B-2C4F7B7F6AE6}" srcOrd="1" destOrd="0" presId="urn:microsoft.com/office/officeart/2005/8/layout/hProcess9"/>
    <dgm:cxn modelId="{331D90D8-3060-42B1-924F-F77665B3A630}" type="presParOf" srcId="{A7DE88C8-3F48-448B-9B1B-2C4F7B7F6AE6}" destId="{665A4688-7A7B-40DB-A432-D97192179915}" srcOrd="0" destOrd="0" presId="urn:microsoft.com/office/officeart/2005/8/layout/hProcess9"/>
    <dgm:cxn modelId="{3042F31F-D5A7-4B83-9504-9520BC283A41}" type="presParOf" srcId="{A7DE88C8-3F48-448B-9B1B-2C4F7B7F6AE6}" destId="{F56C55CF-C798-48E1-B0D5-CC7FB5029762}" srcOrd="1" destOrd="0" presId="urn:microsoft.com/office/officeart/2005/8/layout/hProcess9"/>
    <dgm:cxn modelId="{D3F57AF7-3159-46E5-AE28-C67D4BD49042}" type="presParOf" srcId="{A7DE88C8-3F48-448B-9B1B-2C4F7B7F6AE6}" destId="{2FC5AE02-8DDB-4E55-8743-90CCDD7BA2A8}" srcOrd="2" destOrd="0" presId="urn:microsoft.com/office/officeart/2005/8/layout/hProcess9"/>
    <dgm:cxn modelId="{773AD9FB-C6FF-441E-BD27-57B8B4903691}" type="presParOf" srcId="{A7DE88C8-3F48-448B-9B1B-2C4F7B7F6AE6}" destId="{5676E1E0-AD7F-4243-BF8A-915FAF7E12EA}" srcOrd="3" destOrd="0" presId="urn:microsoft.com/office/officeart/2005/8/layout/hProcess9"/>
    <dgm:cxn modelId="{4B137CB4-CE31-42FF-9FB2-A8841005BF63}" type="presParOf" srcId="{A7DE88C8-3F48-448B-9B1B-2C4F7B7F6AE6}" destId="{90BE4EB4-5143-4890-97E1-77EB8758A183}" srcOrd="4" destOrd="0" presId="urn:microsoft.com/office/officeart/2005/8/layout/hProcess9"/>
    <dgm:cxn modelId="{0E240861-C320-4DCA-B971-1C1E61EAD102}" type="presParOf" srcId="{A7DE88C8-3F48-448B-9B1B-2C4F7B7F6AE6}" destId="{8FAB7B39-7952-496A-AA61-A06F2F8BAE7C}" srcOrd="5" destOrd="0" presId="urn:microsoft.com/office/officeart/2005/8/layout/hProcess9"/>
    <dgm:cxn modelId="{DB925D57-76B0-4311-B2AD-C93E9CE26DBF}" type="presParOf" srcId="{A7DE88C8-3F48-448B-9B1B-2C4F7B7F6AE6}" destId="{6AD17B60-9FBD-44E3-BA8E-96D6EBE15E3C}" srcOrd="6"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3683A6-61F4-4780-A8BA-9D4133D8060F}" type="doc">
      <dgm:prSet loTypeId="urn:microsoft.com/office/officeart/2005/8/layout/hProcess9" loCatId="process" qsTypeId="urn:microsoft.com/office/officeart/2005/8/quickstyle/simple5" qsCatId="simple" csTypeId="urn:microsoft.com/office/officeart/2005/8/colors/accent2_1" csCatId="accent2" phldr="1"/>
      <dgm:spPr/>
    </dgm:pt>
    <dgm:pt modelId="{5CF125AA-0ED2-4AB1-AA94-5A5F942F7EB7}">
      <dgm:prSet phldrT="[Text]"/>
      <dgm:spPr>
        <a:solidFill>
          <a:schemeClr val="bg1">
            <a:lumMod val="65000"/>
          </a:schemeClr>
        </a:solidFill>
      </dgm:spPr>
      <dgm:t>
        <a:bodyPr/>
        <a:lstStyle/>
        <a:p>
          <a:r>
            <a:rPr lang="en-US" dirty="0" smtClean="0"/>
            <a:t>Overview</a:t>
          </a:r>
          <a:endParaRPr lang="en-US" dirty="0"/>
        </a:p>
      </dgm:t>
    </dgm:pt>
    <dgm:pt modelId="{9A84FBFC-84DE-4737-A290-9947CE042BB2}" type="parTrans" cxnId="{BF932707-7410-4651-B5A8-3A94B7C4FBE4}">
      <dgm:prSet/>
      <dgm:spPr/>
      <dgm:t>
        <a:bodyPr/>
        <a:lstStyle/>
        <a:p>
          <a:endParaRPr lang="en-US"/>
        </a:p>
      </dgm:t>
    </dgm:pt>
    <dgm:pt modelId="{002B0C6D-37FA-49D5-BB17-DFEC7C5F603B}" type="sibTrans" cxnId="{BF932707-7410-4651-B5A8-3A94B7C4FBE4}">
      <dgm:prSet/>
      <dgm:spPr/>
      <dgm:t>
        <a:bodyPr/>
        <a:lstStyle/>
        <a:p>
          <a:endParaRPr lang="en-US"/>
        </a:p>
      </dgm:t>
    </dgm:pt>
    <dgm:pt modelId="{3163D25A-977F-4D1C-96FE-2ACEF9593232}">
      <dgm:prSet phldrT="[Text]"/>
      <dgm:spPr>
        <a:solidFill>
          <a:schemeClr val="tx2">
            <a:lumMod val="60000"/>
            <a:lumOff val="40000"/>
          </a:schemeClr>
        </a:solidFill>
      </dgm:spPr>
      <dgm:t>
        <a:bodyPr/>
        <a:lstStyle/>
        <a:p>
          <a:r>
            <a:rPr lang="en-US" dirty="0" smtClean="0"/>
            <a:t>Progress</a:t>
          </a:r>
          <a:endParaRPr lang="en-US" dirty="0"/>
        </a:p>
      </dgm:t>
    </dgm:pt>
    <dgm:pt modelId="{A54DA0EE-0888-4FD8-87F7-2AA12EB87CE2}" type="parTrans" cxnId="{C2F79F90-4745-4CB1-A79F-A12BE536B686}">
      <dgm:prSet/>
      <dgm:spPr/>
      <dgm:t>
        <a:bodyPr/>
        <a:lstStyle/>
        <a:p>
          <a:endParaRPr lang="en-US"/>
        </a:p>
      </dgm:t>
    </dgm:pt>
    <dgm:pt modelId="{BCEA7ED8-DEFC-47B5-976A-FFB10CFE5F89}" type="sibTrans" cxnId="{C2F79F90-4745-4CB1-A79F-A12BE536B686}">
      <dgm:prSet/>
      <dgm:spPr/>
      <dgm:t>
        <a:bodyPr/>
        <a:lstStyle/>
        <a:p>
          <a:endParaRPr lang="en-US"/>
        </a:p>
      </dgm:t>
    </dgm:pt>
    <dgm:pt modelId="{6515CE7B-2909-4E19-B4B3-FA46AAC405D9}">
      <dgm:prSet phldrT="[Text]"/>
      <dgm:spPr>
        <a:solidFill>
          <a:schemeClr val="bg1">
            <a:lumMod val="65000"/>
          </a:schemeClr>
        </a:solidFill>
      </dgm:spPr>
      <dgm:t>
        <a:bodyPr/>
        <a:lstStyle/>
        <a:p>
          <a:r>
            <a:rPr lang="en-US" dirty="0" smtClean="0"/>
            <a:t>Business</a:t>
          </a:r>
        </a:p>
      </dgm:t>
    </dgm:pt>
    <dgm:pt modelId="{066C2248-4F83-4C10-9434-03F99CAD8901}" type="parTrans" cxnId="{3F9C5559-BC75-4782-A141-CE6679FF6B14}">
      <dgm:prSet/>
      <dgm:spPr/>
      <dgm:t>
        <a:bodyPr/>
        <a:lstStyle/>
        <a:p>
          <a:endParaRPr lang="en-US"/>
        </a:p>
      </dgm:t>
    </dgm:pt>
    <dgm:pt modelId="{A3F88D28-20F2-42E3-A965-085FC0ED161B}" type="sibTrans" cxnId="{3F9C5559-BC75-4782-A141-CE6679FF6B14}">
      <dgm:prSet/>
      <dgm:spPr/>
      <dgm:t>
        <a:bodyPr/>
        <a:lstStyle/>
        <a:p>
          <a:endParaRPr lang="en-US"/>
        </a:p>
      </dgm:t>
    </dgm:pt>
    <dgm:pt modelId="{ECB6240A-BD57-4266-B575-92B9F8A35ECB}">
      <dgm:prSet phldrT="[Text]"/>
      <dgm:spPr>
        <a:solidFill>
          <a:schemeClr val="bg1">
            <a:lumMod val="65000"/>
          </a:schemeClr>
        </a:solidFill>
      </dgm:spPr>
      <dgm:t>
        <a:bodyPr/>
        <a:lstStyle/>
        <a:p>
          <a:r>
            <a:rPr lang="en-US" dirty="0" smtClean="0"/>
            <a:t>Vision</a:t>
          </a:r>
        </a:p>
      </dgm:t>
    </dgm:pt>
    <dgm:pt modelId="{A1EE5904-1C6F-4DD5-8E9B-801A90EEAFF9}" type="parTrans" cxnId="{CE3C0FD4-AFC6-4C0D-8695-A9BCF18AF493}">
      <dgm:prSet/>
      <dgm:spPr/>
      <dgm:t>
        <a:bodyPr/>
        <a:lstStyle/>
        <a:p>
          <a:endParaRPr lang="en-US"/>
        </a:p>
      </dgm:t>
    </dgm:pt>
    <dgm:pt modelId="{25EFAFE4-EFB0-48D6-8661-4D1A51FE714B}" type="sibTrans" cxnId="{CE3C0FD4-AFC6-4C0D-8695-A9BCF18AF493}">
      <dgm:prSet/>
      <dgm:spPr/>
      <dgm:t>
        <a:bodyPr/>
        <a:lstStyle/>
        <a:p>
          <a:endParaRPr lang="en-US"/>
        </a:p>
      </dgm:t>
    </dgm:pt>
    <dgm:pt modelId="{F961596A-C595-4160-AABF-31F3B25568E6}" type="pres">
      <dgm:prSet presAssocID="{8E3683A6-61F4-4780-A8BA-9D4133D8060F}" presName="CompostProcess" presStyleCnt="0">
        <dgm:presLayoutVars>
          <dgm:dir/>
          <dgm:resizeHandles val="exact"/>
        </dgm:presLayoutVars>
      </dgm:prSet>
      <dgm:spPr/>
    </dgm:pt>
    <dgm:pt modelId="{7D44C4DE-A71E-4D39-AE18-077309359727}" type="pres">
      <dgm:prSet presAssocID="{8E3683A6-61F4-4780-A8BA-9D4133D8060F}" presName="arrow" presStyleLbl="bgShp" presStyleIdx="0" presStyleCnt="1"/>
      <dgm:spPr/>
    </dgm:pt>
    <dgm:pt modelId="{A7DE88C8-3F48-448B-9B1B-2C4F7B7F6AE6}" type="pres">
      <dgm:prSet presAssocID="{8E3683A6-61F4-4780-A8BA-9D4133D8060F}" presName="linearProcess" presStyleCnt="0"/>
      <dgm:spPr/>
    </dgm:pt>
    <dgm:pt modelId="{665A4688-7A7B-40DB-A432-D97192179915}" type="pres">
      <dgm:prSet presAssocID="{5CF125AA-0ED2-4AB1-AA94-5A5F942F7EB7}" presName="textNode" presStyleLbl="node1" presStyleIdx="0" presStyleCnt="4" custLinFactNeighborX="17034">
        <dgm:presLayoutVars>
          <dgm:bulletEnabled val="1"/>
        </dgm:presLayoutVars>
      </dgm:prSet>
      <dgm:spPr/>
      <dgm:t>
        <a:bodyPr/>
        <a:lstStyle/>
        <a:p>
          <a:endParaRPr lang="en-US"/>
        </a:p>
      </dgm:t>
    </dgm:pt>
    <dgm:pt modelId="{F56C55CF-C798-48E1-B0D5-CC7FB5029762}" type="pres">
      <dgm:prSet presAssocID="{002B0C6D-37FA-49D5-BB17-DFEC7C5F603B}" presName="sibTrans" presStyleCnt="0"/>
      <dgm:spPr/>
    </dgm:pt>
    <dgm:pt modelId="{2FC5AE02-8DDB-4E55-8743-90CCDD7BA2A8}" type="pres">
      <dgm:prSet presAssocID="{3163D25A-977F-4D1C-96FE-2ACEF9593232}" presName="textNode" presStyleLbl="node1" presStyleIdx="1" presStyleCnt="4" custLinFactNeighborX="17034">
        <dgm:presLayoutVars>
          <dgm:bulletEnabled val="1"/>
        </dgm:presLayoutVars>
      </dgm:prSet>
      <dgm:spPr/>
      <dgm:t>
        <a:bodyPr/>
        <a:lstStyle/>
        <a:p>
          <a:endParaRPr lang="en-US"/>
        </a:p>
      </dgm:t>
    </dgm:pt>
    <dgm:pt modelId="{5676E1E0-AD7F-4243-BF8A-915FAF7E12EA}" type="pres">
      <dgm:prSet presAssocID="{BCEA7ED8-DEFC-47B5-976A-FFB10CFE5F89}" presName="sibTrans" presStyleCnt="0"/>
      <dgm:spPr/>
    </dgm:pt>
    <dgm:pt modelId="{90BE4EB4-5143-4890-97E1-77EB8758A183}" type="pres">
      <dgm:prSet presAssocID="{6515CE7B-2909-4E19-B4B3-FA46AAC405D9}" presName="textNode" presStyleLbl="node1" presStyleIdx="2" presStyleCnt="4" custLinFactNeighborX="17034">
        <dgm:presLayoutVars>
          <dgm:bulletEnabled val="1"/>
        </dgm:presLayoutVars>
      </dgm:prSet>
      <dgm:spPr/>
      <dgm:t>
        <a:bodyPr/>
        <a:lstStyle/>
        <a:p>
          <a:endParaRPr lang="en-US"/>
        </a:p>
      </dgm:t>
    </dgm:pt>
    <dgm:pt modelId="{8FAB7B39-7952-496A-AA61-A06F2F8BAE7C}" type="pres">
      <dgm:prSet presAssocID="{A3F88D28-20F2-42E3-A965-085FC0ED161B}" presName="sibTrans" presStyleCnt="0"/>
      <dgm:spPr/>
    </dgm:pt>
    <dgm:pt modelId="{6AD17B60-9FBD-44E3-BA8E-96D6EBE15E3C}" type="pres">
      <dgm:prSet presAssocID="{ECB6240A-BD57-4266-B575-92B9F8A35ECB}" presName="textNode" presStyleLbl="node1" presStyleIdx="3" presStyleCnt="4">
        <dgm:presLayoutVars>
          <dgm:bulletEnabled val="1"/>
        </dgm:presLayoutVars>
      </dgm:prSet>
      <dgm:spPr/>
      <dgm:t>
        <a:bodyPr/>
        <a:lstStyle/>
        <a:p>
          <a:endParaRPr lang="en-US"/>
        </a:p>
      </dgm:t>
    </dgm:pt>
  </dgm:ptLst>
  <dgm:cxnLst>
    <dgm:cxn modelId="{B0198EBA-8916-43B1-BB1E-754A2E84B6AC}" type="presOf" srcId="{ECB6240A-BD57-4266-B575-92B9F8A35ECB}" destId="{6AD17B60-9FBD-44E3-BA8E-96D6EBE15E3C}" srcOrd="0" destOrd="0" presId="urn:microsoft.com/office/officeart/2005/8/layout/hProcess9"/>
    <dgm:cxn modelId="{BF932707-7410-4651-B5A8-3A94B7C4FBE4}" srcId="{8E3683A6-61F4-4780-A8BA-9D4133D8060F}" destId="{5CF125AA-0ED2-4AB1-AA94-5A5F942F7EB7}" srcOrd="0" destOrd="0" parTransId="{9A84FBFC-84DE-4737-A290-9947CE042BB2}" sibTransId="{002B0C6D-37FA-49D5-BB17-DFEC7C5F603B}"/>
    <dgm:cxn modelId="{C2F79F90-4745-4CB1-A79F-A12BE536B686}" srcId="{8E3683A6-61F4-4780-A8BA-9D4133D8060F}" destId="{3163D25A-977F-4D1C-96FE-2ACEF9593232}" srcOrd="1" destOrd="0" parTransId="{A54DA0EE-0888-4FD8-87F7-2AA12EB87CE2}" sibTransId="{BCEA7ED8-DEFC-47B5-976A-FFB10CFE5F89}"/>
    <dgm:cxn modelId="{10C7A16D-4D7E-4EF5-AACA-63D1166C7F17}" type="presOf" srcId="{6515CE7B-2909-4E19-B4B3-FA46AAC405D9}" destId="{90BE4EB4-5143-4890-97E1-77EB8758A183}" srcOrd="0" destOrd="0" presId="urn:microsoft.com/office/officeart/2005/8/layout/hProcess9"/>
    <dgm:cxn modelId="{A533CEE4-37CD-4F4F-BAB3-9C9E072D1343}" type="presOf" srcId="{5CF125AA-0ED2-4AB1-AA94-5A5F942F7EB7}" destId="{665A4688-7A7B-40DB-A432-D97192179915}" srcOrd="0" destOrd="0" presId="urn:microsoft.com/office/officeart/2005/8/layout/hProcess9"/>
    <dgm:cxn modelId="{CE3C0FD4-AFC6-4C0D-8695-A9BCF18AF493}" srcId="{8E3683A6-61F4-4780-A8BA-9D4133D8060F}" destId="{ECB6240A-BD57-4266-B575-92B9F8A35ECB}" srcOrd="3" destOrd="0" parTransId="{A1EE5904-1C6F-4DD5-8E9B-801A90EEAFF9}" sibTransId="{25EFAFE4-EFB0-48D6-8661-4D1A51FE714B}"/>
    <dgm:cxn modelId="{A0FBD42B-96B4-4B4D-B877-5D6CB4E8288A}" type="presOf" srcId="{3163D25A-977F-4D1C-96FE-2ACEF9593232}" destId="{2FC5AE02-8DDB-4E55-8743-90CCDD7BA2A8}" srcOrd="0" destOrd="0" presId="urn:microsoft.com/office/officeart/2005/8/layout/hProcess9"/>
    <dgm:cxn modelId="{3F9C5559-BC75-4782-A141-CE6679FF6B14}" srcId="{8E3683A6-61F4-4780-A8BA-9D4133D8060F}" destId="{6515CE7B-2909-4E19-B4B3-FA46AAC405D9}" srcOrd="2" destOrd="0" parTransId="{066C2248-4F83-4C10-9434-03F99CAD8901}" sibTransId="{A3F88D28-20F2-42E3-A965-085FC0ED161B}"/>
    <dgm:cxn modelId="{60CE8F73-4F1E-47F8-B27E-FEA55C2F8D90}" type="presOf" srcId="{8E3683A6-61F4-4780-A8BA-9D4133D8060F}" destId="{F961596A-C595-4160-AABF-31F3B25568E6}" srcOrd="0" destOrd="0" presId="urn:microsoft.com/office/officeart/2005/8/layout/hProcess9"/>
    <dgm:cxn modelId="{11B29D4F-864E-4534-94A0-A6620FC32F63}" type="presParOf" srcId="{F961596A-C595-4160-AABF-31F3B25568E6}" destId="{7D44C4DE-A71E-4D39-AE18-077309359727}" srcOrd="0" destOrd="0" presId="urn:microsoft.com/office/officeart/2005/8/layout/hProcess9"/>
    <dgm:cxn modelId="{B70589D4-95C6-4047-93D3-3545FD39F253}" type="presParOf" srcId="{F961596A-C595-4160-AABF-31F3B25568E6}" destId="{A7DE88C8-3F48-448B-9B1B-2C4F7B7F6AE6}" srcOrd="1" destOrd="0" presId="urn:microsoft.com/office/officeart/2005/8/layout/hProcess9"/>
    <dgm:cxn modelId="{4376A24D-DC8A-4D14-A3B8-066C1786298D}" type="presParOf" srcId="{A7DE88C8-3F48-448B-9B1B-2C4F7B7F6AE6}" destId="{665A4688-7A7B-40DB-A432-D97192179915}" srcOrd="0" destOrd="0" presId="urn:microsoft.com/office/officeart/2005/8/layout/hProcess9"/>
    <dgm:cxn modelId="{CD08DFA4-E56F-408A-87EA-DF754BD91A3B}" type="presParOf" srcId="{A7DE88C8-3F48-448B-9B1B-2C4F7B7F6AE6}" destId="{F56C55CF-C798-48E1-B0D5-CC7FB5029762}" srcOrd="1" destOrd="0" presId="urn:microsoft.com/office/officeart/2005/8/layout/hProcess9"/>
    <dgm:cxn modelId="{228D28D4-9B95-480C-89E9-AA6F1FBD5DF2}" type="presParOf" srcId="{A7DE88C8-3F48-448B-9B1B-2C4F7B7F6AE6}" destId="{2FC5AE02-8DDB-4E55-8743-90CCDD7BA2A8}" srcOrd="2" destOrd="0" presId="urn:microsoft.com/office/officeart/2005/8/layout/hProcess9"/>
    <dgm:cxn modelId="{30202AFD-4948-48B1-9932-31DA96D88BC7}" type="presParOf" srcId="{A7DE88C8-3F48-448B-9B1B-2C4F7B7F6AE6}" destId="{5676E1E0-AD7F-4243-BF8A-915FAF7E12EA}" srcOrd="3" destOrd="0" presId="urn:microsoft.com/office/officeart/2005/8/layout/hProcess9"/>
    <dgm:cxn modelId="{A680040D-2A0D-4390-8DD5-25EFCC8BE271}" type="presParOf" srcId="{A7DE88C8-3F48-448B-9B1B-2C4F7B7F6AE6}" destId="{90BE4EB4-5143-4890-97E1-77EB8758A183}" srcOrd="4" destOrd="0" presId="urn:microsoft.com/office/officeart/2005/8/layout/hProcess9"/>
    <dgm:cxn modelId="{134812F6-57A8-4AD1-B98C-92A9829B832B}" type="presParOf" srcId="{A7DE88C8-3F48-448B-9B1B-2C4F7B7F6AE6}" destId="{8FAB7B39-7952-496A-AA61-A06F2F8BAE7C}" srcOrd="5" destOrd="0" presId="urn:microsoft.com/office/officeart/2005/8/layout/hProcess9"/>
    <dgm:cxn modelId="{7C20D00D-9838-4FEB-896B-517195C95E88}" type="presParOf" srcId="{A7DE88C8-3F48-448B-9B1B-2C4F7B7F6AE6}" destId="{6AD17B60-9FBD-44E3-BA8E-96D6EBE15E3C}" srcOrd="6"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3683A6-61F4-4780-A8BA-9D4133D8060F}" type="doc">
      <dgm:prSet loTypeId="urn:microsoft.com/office/officeart/2005/8/layout/hProcess9" loCatId="process" qsTypeId="urn:microsoft.com/office/officeart/2005/8/quickstyle/simple5" qsCatId="simple" csTypeId="urn:microsoft.com/office/officeart/2005/8/colors/accent2_1" csCatId="accent2" phldr="1"/>
      <dgm:spPr/>
    </dgm:pt>
    <dgm:pt modelId="{5CF125AA-0ED2-4AB1-AA94-5A5F942F7EB7}">
      <dgm:prSet phldrT="[Text]"/>
      <dgm:spPr>
        <a:solidFill>
          <a:schemeClr val="bg1">
            <a:lumMod val="65000"/>
          </a:schemeClr>
        </a:solidFill>
      </dgm:spPr>
      <dgm:t>
        <a:bodyPr/>
        <a:lstStyle/>
        <a:p>
          <a:r>
            <a:rPr lang="en-US" dirty="0" smtClean="0"/>
            <a:t>Overview</a:t>
          </a:r>
          <a:endParaRPr lang="en-US" dirty="0"/>
        </a:p>
      </dgm:t>
    </dgm:pt>
    <dgm:pt modelId="{9A84FBFC-84DE-4737-A290-9947CE042BB2}" type="parTrans" cxnId="{BF932707-7410-4651-B5A8-3A94B7C4FBE4}">
      <dgm:prSet/>
      <dgm:spPr/>
      <dgm:t>
        <a:bodyPr/>
        <a:lstStyle/>
        <a:p>
          <a:endParaRPr lang="en-US"/>
        </a:p>
      </dgm:t>
    </dgm:pt>
    <dgm:pt modelId="{002B0C6D-37FA-49D5-BB17-DFEC7C5F603B}" type="sibTrans" cxnId="{BF932707-7410-4651-B5A8-3A94B7C4FBE4}">
      <dgm:prSet/>
      <dgm:spPr/>
      <dgm:t>
        <a:bodyPr/>
        <a:lstStyle/>
        <a:p>
          <a:endParaRPr lang="en-US"/>
        </a:p>
      </dgm:t>
    </dgm:pt>
    <dgm:pt modelId="{3163D25A-977F-4D1C-96FE-2ACEF9593232}">
      <dgm:prSet phldrT="[Text]"/>
      <dgm:spPr>
        <a:solidFill>
          <a:schemeClr val="bg1">
            <a:lumMod val="65000"/>
          </a:schemeClr>
        </a:solidFill>
      </dgm:spPr>
      <dgm:t>
        <a:bodyPr/>
        <a:lstStyle/>
        <a:p>
          <a:r>
            <a:rPr lang="en-US" dirty="0" smtClean="0"/>
            <a:t>Progress</a:t>
          </a:r>
          <a:endParaRPr lang="en-US" dirty="0"/>
        </a:p>
      </dgm:t>
    </dgm:pt>
    <dgm:pt modelId="{A54DA0EE-0888-4FD8-87F7-2AA12EB87CE2}" type="parTrans" cxnId="{C2F79F90-4745-4CB1-A79F-A12BE536B686}">
      <dgm:prSet/>
      <dgm:spPr/>
      <dgm:t>
        <a:bodyPr/>
        <a:lstStyle/>
        <a:p>
          <a:endParaRPr lang="en-US"/>
        </a:p>
      </dgm:t>
    </dgm:pt>
    <dgm:pt modelId="{BCEA7ED8-DEFC-47B5-976A-FFB10CFE5F89}" type="sibTrans" cxnId="{C2F79F90-4745-4CB1-A79F-A12BE536B686}">
      <dgm:prSet/>
      <dgm:spPr/>
      <dgm:t>
        <a:bodyPr/>
        <a:lstStyle/>
        <a:p>
          <a:endParaRPr lang="en-US"/>
        </a:p>
      </dgm:t>
    </dgm:pt>
    <dgm:pt modelId="{6515CE7B-2909-4E19-B4B3-FA46AAC405D9}">
      <dgm:prSet phldrT="[Text]"/>
      <dgm:spPr>
        <a:solidFill>
          <a:schemeClr val="tx2">
            <a:lumMod val="60000"/>
            <a:lumOff val="40000"/>
          </a:schemeClr>
        </a:solidFill>
      </dgm:spPr>
      <dgm:t>
        <a:bodyPr/>
        <a:lstStyle/>
        <a:p>
          <a:r>
            <a:rPr lang="en-US" dirty="0" smtClean="0"/>
            <a:t>Business</a:t>
          </a:r>
        </a:p>
      </dgm:t>
    </dgm:pt>
    <dgm:pt modelId="{066C2248-4F83-4C10-9434-03F99CAD8901}" type="parTrans" cxnId="{3F9C5559-BC75-4782-A141-CE6679FF6B14}">
      <dgm:prSet/>
      <dgm:spPr/>
      <dgm:t>
        <a:bodyPr/>
        <a:lstStyle/>
        <a:p>
          <a:endParaRPr lang="en-US"/>
        </a:p>
      </dgm:t>
    </dgm:pt>
    <dgm:pt modelId="{A3F88D28-20F2-42E3-A965-085FC0ED161B}" type="sibTrans" cxnId="{3F9C5559-BC75-4782-A141-CE6679FF6B14}">
      <dgm:prSet/>
      <dgm:spPr/>
      <dgm:t>
        <a:bodyPr/>
        <a:lstStyle/>
        <a:p>
          <a:endParaRPr lang="en-US"/>
        </a:p>
      </dgm:t>
    </dgm:pt>
    <dgm:pt modelId="{ECB6240A-BD57-4266-B575-92B9F8A35ECB}">
      <dgm:prSet phldrT="[Text]"/>
      <dgm:spPr>
        <a:solidFill>
          <a:schemeClr val="bg1">
            <a:lumMod val="65000"/>
          </a:schemeClr>
        </a:solidFill>
      </dgm:spPr>
      <dgm:t>
        <a:bodyPr/>
        <a:lstStyle/>
        <a:p>
          <a:r>
            <a:rPr lang="en-US" dirty="0" smtClean="0"/>
            <a:t>Vision</a:t>
          </a:r>
        </a:p>
      </dgm:t>
    </dgm:pt>
    <dgm:pt modelId="{A1EE5904-1C6F-4DD5-8E9B-801A90EEAFF9}" type="parTrans" cxnId="{CE3C0FD4-AFC6-4C0D-8695-A9BCF18AF493}">
      <dgm:prSet/>
      <dgm:spPr/>
      <dgm:t>
        <a:bodyPr/>
        <a:lstStyle/>
        <a:p>
          <a:endParaRPr lang="en-US"/>
        </a:p>
      </dgm:t>
    </dgm:pt>
    <dgm:pt modelId="{25EFAFE4-EFB0-48D6-8661-4D1A51FE714B}" type="sibTrans" cxnId="{CE3C0FD4-AFC6-4C0D-8695-A9BCF18AF493}">
      <dgm:prSet/>
      <dgm:spPr/>
      <dgm:t>
        <a:bodyPr/>
        <a:lstStyle/>
        <a:p>
          <a:endParaRPr lang="en-US"/>
        </a:p>
      </dgm:t>
    </dgm:pt>
    <dgm:pt modelId="{F961596A-C595-4160-AABF-31F3B25568E6}" type="pres">
      <dgm:prSet presAssocID="{8E3683A6-61F4-4780-A8BA-9D4133D8060F}" presName="CompostProcess" presStyleCnt="0">
        <dgm:presLayoutVars>
          <dgm:dir/>
          <dgm:resizeHandles val="exact"/>
        </dgm:presLayoutVars>
      </dgm:prSet>
      <dgm:spPr/>
    </dgm:pt>
    <dgm:pt modelId="{7D44C4DE-A71E-4D39-AE18-077309359727}" type="pres">
      <dgm:prSet presAssocID="{8E3683A6-61F4-4780-A8BA-9D4133D8060F}" presName="arrow" presStyleLbl="bgShp" presStyleIdx="0" presStyleCnt="1"/>
      <dgm:spPr/>
    </dgm:pt>
    <dgm:pt modelId="{A7DE88C8-3F48-448B-9B1B-2C4F7B7F6AE6}" type="pres">
      <dgm:prSet presAssocID="{8E3683A6-61F4-4780-A8BA-9D4133D8060F}" presName="linearProcess" presStyleCnt="0"/>
      <dgm:spPr/>
    </dgm:pt>
    <dgm:pt modelId="{665A4688-7A7B-40DB-A432-D97192179915}" type="pres">
      <dgm:prSet presAssocID="{5CF125AA-0ED2-4AB1-AA94-5A5F942F7EB7}" presName="textNode" presStyleLbl="node1" presStyleIdx="0" presStyleCnt="4" custLinFactNeighborX="17034">
        <dgm:presLayoutVars>
          <dgm:bulletEnabled val="1"/>
        </dgm:presLayoutVars>
      </dgm:prSet>
      <dgm:spPr/>
      <dgm:t>
        <a:bodyPr/>
        <a:lstStyle/>
        <a:p>
          <a:endParaRPr lang="en-US"/>
        </a:p>
      </dgm:t>
    </dgm:pt>
    <dgm:pt modelId="{F56C55CF-C798-48E1-B0D5-CC7FB5029762}" type="pres">
      <dgm:prSet presAssocID="{002B0C6D-37FA-49D5-BB17-DFEC7C5F603B}" presName="sibTrans" presStyleCnt="0"/>
      <dgm:spPr/>
    </dgm:pt>
    <dgm:pt modelId="{2FC5AE02-8DDB-4E55-8743-90CCDD7BA2A8}" type="pres">
      <dgm:prSet presAssocID="{3163D25A-977F-4D1C-96FE-2ACEF9593232}" presName="textNode" presStyleLbl="node1" presStyleIdx="1" presStyleCnt="4" custLinFactNeighborX="17034">
        <dgm:presLayoutVars>
          <dgm:bulletEnabled val="1"/>
        </dgm:presLayoutVars>
      </dgm:prSet>
      <dgm:spPr/>
      <dgm:t>
        <a:bodyPr/>
        <a:lstStyle/>
        <a:p>
          <a:endParaRPr lang="en-US"/>
        </a:p>
      </dgm:t>
    </dgm:pt>
    <dgm:pt modelId="{5676E1E0-AD7F-4243-BF8A-915FAF7E12EA}" type="pres">
      <dgm:prSet presAssocID="{BCEA7ED8-DEFC-47B5-976A-FFB10CFE5F89}" presName="sibTrans" presStyleCnt="0"/>
      <dgm:spPr/>
    </dgm:pt>
    <dgm:pt modelId="{90BE4EB4-5143-4890-97E1-77EB8758A183}" type="pres">
      <dgm:prSet presAssocID="{6515CE7B-2909-4E19-B4B3-FA46AAC405D9}" presName="textNode" presStyleLbl="node1" presStyleIdx="2" presStyleCnt="4" custLinFactNeighborX="17034">
        <dgm:presLayoutVars>
          <dgm:bulletEnabled val="1"/>
        </dgm:presLayoutVars>
      </dgm:prSet>
      <dgm:spPr/>
      <dgm:t>
        <a:bodyPr/>
        <a:lstStyle/>
        <a:p>
          <a:endParaRPr lang="en-US"/>
        </a:p>
      </dgm:t>
    </dgm:pt>
    <dgm:pt modelId="{8FAB7B39-7952-496A-AA61-A06F2F8BAE7C}" type="pres">
      <dgm:prSet presAssocID="{A3F88D28-20F2-42E3-A965-085FC0ED161B}" presName="sibTrans" presStyleCnt="0"/>
      <dgm:spPr/>
    </dgm:pt>
    <dgm:pt modelId="{6AD17B60-9FBD-44E3-BA8E-96D6EBE15E3C}" type="pres">
      <dgm:prSet presAssocID="{ECB6240A-BD57-4266-B575-92B9F8A35ECB}" presName="textNode" presStyleLbl="node1" presStyleIdx="3" presStyleCnt="4">
        <dgm:presLayoutVars>
          <dgm:bulletEnabled val="1"/>
        </dgm:presLayoutVars>
      </dgm:prSet>
      <dgm:spPr/>
      <dgm:t>
        <a:bodyPr/>
        <a:lstStyle/>
        <a:p>
          <a:endParaRPr lang="en-US"/>
        </a:p>
      </dgm:t>
    </dgm:pt>
  </dgm:ptLst>
  <dgm:cxnLst>
    <dgm:cxn modelId="{BF932707-7410-4651-B5A8-3A94B7C4FBE4}" srcId="{8E3683A6-61F4-4780-A8BA-9D4133D8060F}" destId="{5CF125AA-0ED2-4AB1-AA94-5A5F942F7EB7}" srcOrd="0" destOrd="0" parTransId="{9A84FBFC-84DE-4737-A290-9947CE042BB2}" sibTransId="{002B0C6D-37FA-49D5-BB17-DFEC7C5F603B}"/>
    <dgm:cxn modelId="{2668B9CC-A5ED-4A73-AB26-FB48A3908099}" type="presOf" srcId="{5CF125AA-0ED2-4AB1-AA94-5A5F942F7EB7}" destId="{665A4688-7A7B-40DB-A432-D97192179915}" srcOrd="0" destOrd="0" presId="urn:microsoft.com/office/officeart/2005/8/layout/hProcess9"/>
    <dgm:cxn modelId="{B70D61CA-4FA9-429D-B50E-DD3709B5EDCF}" type="presOf" srcId="{3163D25A-977F-4D1C-96FE-2ACEF9593232}" destId="{2FC5AE02-8DDB-4E55-8743-90CCDD7BA2A8}" srcOrd="0" destOrd="0" presId="urn:microsoft.com/office/officeart/2005/8/layout/hProcess9"/>
    <dgm:cxn modelId="{C2F79F90-4745-4CB1-A79F-A12BE536B686}" srcId="{8E3683A6-61F4-4780-A8BA-9D4133D8060F}" destId="{3163D25A-977F-4D1C-96FE-2ACEF9593232}" srcOrd="1" destOrd="0" parTransId="{A54DA0EE-0888-4FD8-87F7-2AA12EB87CE2}" sibTransId="{BCEA7ED8-DEFC-47B5-976A-FFB10CFE5F89}"/>
    <dgm:cxn modelId="{CE3C0FD4-AFC6-4C0D-8695-A9BCF18AF493}" srcId="{8E3683A6-61F4-4780-A8BA-9D4133D8060F}" destId="{ECB6240A-BD57-4266-B575-92B9F8A35ECB}" srcOrd="3" destOrd="0" parTransId="{A1EE5904-1C6F-4DD5-8E9B-801A90EEAFF9}" sibTransId="{25EFAFE4-EFB0-48D6-8661-4D1A51FE714B}"/>
    <dgm:cxn modelId="{EE4C4FA6-08E6-4A5E-80A5-EA5DC9E171CA}" type="presOf" srcId="{6515CE7B-2909-4E19-B4B3-FA46AAC405D9}" destId="{90BE4EB4-5143-4890-97E1-77EB8758A183}" srcOrd="0" destOrd="0" presId="urn:microsoft.com/office/officeart/2005/8/layout/hProcess9"/>
    <dgm:cxn modelId="{9B994EB4-B0C4-4A2E-9F2C-BB461F3B63C3}" type="presOf" srcId="{ECB6240A-BD57-4266-B575-92B9F8A35ECB}" destId="{6AD17B60-9FBD-44E3-BA8E-96D6EBE15E3C}" srcOrd="0" destOrd="0" presId="urn:microsoft.com/office/officeart/2005/8/layout/hProcess9"/>
    <dgm:cxn modelId="{501D404D-CD7D-43F9-903E-7FD8F521779D}" type="presOf" srcId="{8E3683A6-61F4-4780-A8BA-9D4133D8060F}" destId="{F961596A-C595-4160-AABF-31F3B25568E6}" srcOrd="0" destOrd="0" presId="urn:microsoft.com/office/officeart/2005/8/layout/hProcess9"/>
    <dgm:cxn modelId="{3F9C5559-BC75-4782-A141-CE6679FF6B14}" srcId="{8E3683A6-61F4-4780-A8BA-9D4133D8060F}" destId="{6515CE7B-2909-4E19-B4B3-FA46AAC405D9}" srcOrd="2" destOrd="0" parTransId="{066C2248-4F83-4C10-9434-03F99CAD8901}" sibTransId="{A3F88D28-20F2-42E3-A965-085FC0ED161B}"/>
    <dgm:cxn modelId="{66F61342-B6F6-45BA-B74C-C315EC811E2C}" type="presParOf" srcId="{F961596A-C595-4160-AABF-31F3B25568E6}" destId="{7D44C4DE-A71E-4D39-AE18-077309359727}" srcOrd="0" destOrd="0" presId="urn:microsoft.com/office/officeart/2005/8/layout/hProcess9"/>
    <dgm:cxn modelId="{5BDB60E3-562C-4BFD-B066-A2CA4A96D0A6}" type="presParOf" srcId="{F961596A-C595-4160-AABF-31F3B25568E6}" destId="{A7DE88C8-3F48-448B-9B1B-2C4F7B7F6AE6}" srcOrd="1" destOrd="0" presId="urn:microsoft.com/office/officeart/2005/8/layout/hProcess9"/>
    <dgm:cxn modelId="{6BE8007C-B2A5-4AC8-A4F8-F79263777937}" type="presParOf" srcId="{A7DE88C8-3F48-448B-9B1B-2C4F7B7F6AE6}" destId="{665A4688-7A7B-40DB-A432-D97192179915}" srcOrd="0" destOrd="0" presId="urn:microsoft.com/office/officeart/2005/8/layout/hProcess9"/>
    <dgm:cxn modelId="{90316A05-2509-48A3-A7B5-EAF5F4CC3E53}" type="presParOf" srcId="{A7DE88C8-3F48-448B-9B1B-2C4F7B7F6AE6}" destId="{F56C55CF-C798-48E1-B0D5-CC7FB5029762}" srcOrd="1" destOrd="0" presId="urn:microsoft.com/office/officeart/2005/8/layout/hProcess9"/>
    <dgm:cxn modelId="{F76CADE7-87B0-4AFE-A1A2-60430038EBD0}" type="presParOf" srcId="{A7DE88C8-3F48-448B-9B1B-2C4F7B7F6AE6}" destId="{2FC5AE02-8DDB-4E55-8743-90CCDD7BA2A8}" srcOrd="2" destOrd="0" presId="urn:microsoft.com/office/officeart/2005/8/layout/hProcess9"/>
    <dgm:cxn modelId="{F59B8B9E-A49B-426F-B998-5633EE2064C8}" type="presParOf" srcId="{A7DE88C8-3F48-448B-9B1B-2C4F7B7F6AE6}" destId="{5676E1E0-AD7F-4243-BF8A-915FAF7E12EA}" srcOrd="3" destOrd="0" presId="urn:microsoft.com/office/officeart/2005/8/layout/hProcess9"/>
    <dgm:cxn modelId="{CB676F86-B627-4E83-995B-7A7B01CB8274}" type="presParOf" srcId="{A7DE88C8-3F48-448B-9B1B-2C4F7B7F6AE6}" destId="{90BE4EB4-5143-4890-97E1-77EB8758A183}" srcOrd="4" destOrd="0" presId="urn:microsoft.com/office/officeart/2005/8/layout/hProcess9"/>
    <dgm:cxn modelId="{5B5CB114-8C3F-4717-AFD3-E5E105F34C81}" type="presParOf" srcId="{A7DE88C8-3F48-448B-9B1B-2C4F7B7F6AE6}" destId="{8FAB7B39-7952-496A-AA61-A06F2F8BAE7C}" srcOrd="5" destOrd="0" presId="urn:microsoft.com/office/officeart/2005/8/layout/hProcess9"/>
    <dgm:cxn modelId="{0C13117A-A477-4CE5-B19E-4B4A7A0ABADA}" type="presParOf" srcId="{A7DE88C8-3F48-448B-9B1B-2C4F7B7F6AE6}" destId="{6AD17B60-9FBD-44E3-BA8E-96D6EBE15E3C}" srcOrd="6"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3683A6-61F4-4780-A8BA-9D4133D8060F}" type="doc">
      <dgm:prSet loTypeId="urn:microsoft.com/office/officeart/2005/8/layout/hProcess9" loCatId="process" qsTypeId="urn:microsoft.com/office/officeart/2005/8/quickstyle/simple5" qsCatId="simple" csTypeId="urn:microsoft.com/office/officeart/2005/8/colors/accent2_1" csCatId="accent2" phldr="1"/>
      <dgm:spPr/>
    </dgm:pt>
    <dgm:pt modelId="{5CF125AA-0ED2-4AB1-AA94-5A5F942F7EB7}">
      <dgm:prSet phldrT="[Text]"/>
      <dgm:spPr>
        <a:solidFill>
          <a:schemeClr val="bg1">
            <a:lumMod val="65000"/>
          </a:schemeClr>
        </a:solidFill>
      </dgm:spPr>
      <dgm:t>
        <a:bodyPr/>
        <a:lstStyle/>
        <a:p>
          <a:r>
            <a:rPr lang="en-US" dirty="0" smtClean="0"/>
            <a:t>Overview</a:t>
          </a:r>
          <a:endParaRPr lang="en-US" dirty="0"/>
        </a:p>
      </dgm:t>
    </dgm:pt>
    <dgm:pt modelId="{9A84FBFC-84DE-4737-A290-9947CE042BB2}" type="parTrans" cxnId="{BF932707-7410-4651-B5A8-3A94B7C4FBE4}">
      <dgm:prSet/>
      <dgm:spPr/>
      <dgm:t>
        <a:bodyPr/>
        <a:lstStyle/>
        <a:p>
          <a:endParaRPr lang="en-US"/>
        </a:p>
      </dgm:t>
    </dgm:pt>
    <dgm:pt modelId="{002B0C6D-37FA-49D5-BB17-DFEC7C5F603B}" type="sibTrans" cxnId="{BF932707-7410-4651-B5A8-3A94B7C4FBE4}">
      <dgm:prSet/>
      <dgm:spPr/>
      <dgm:t>
        <a:bodyPr/>
        <a:lstStyle/>
        <a:p>
          <a:endParaRPr lang="en-US"/>
        </a:p>
      </dgm:t>
    </dgm:pt>
    <dgm:pt modelId="{3163D25A-977F-4D1C-96FE-2ACEF9593232}">
      <dgm:prSet phldrT="[Text]"/>
      <dgm:spPr>
        <a:solidFill>
          <a:schemeClr val="bg1">
            <a:lumMod val="65000"/>
          </a:schemeClr>
        </a:solidFill>
      </dgm:spPr>
      <dgm:t>
        <a:bodyPr/>
        <a:lstStyle/>
        <a:p>
          <a:r>
            <a:rPr lang="en-US" dirty="0" smtClean="0"/>
            <a:t>Progress</a:t>
          </a:r>
          <a:endParaRPr lang="en-US" dirty="0"/>
        </a:p>
      </dgm:t>
    </dgm:pt>
    <dgm:pt modelId="{A54DA0EE-0888-4FD8-87F7-2AA12EB87CE2}" type="parTrans" cxnId="{C2F79F90-4745-4CB1-A79F-A12BE536B686}">
      <dgm:prSet/>
      <dgm:spPr/>
      <dgm:t>
        <a:bodyPr/>
        <a:lstStyle/>
        <a:p>
          <a:endParaRPr lang="en-US"/>
        </a:p>
      </dgm:t>
    </dgm:pt>
    <dgm:pt modelId="{BCEA7ED8-DEFC-47B5-976A-FFB10CFE5F89}" type="sibTrans" cxnId="{C2F79F90-4745-4CB1-A79F-A12BE536B686}">
      <dgm:prSet/>
      <dgm:spPr/>
      <dgm:t>
        <a:bodyPr/>
        <a:lstStyle/>
        <a:p>
          <a:endParaRPr lang="en-US"/>
        </a:p>
      </dgm:t>
    </dgm:pt>
    <dgm:pt modelId="{6515CE7B-2909-4E19-B4B3-FA46AAC405D9}">
      <dgm:prSet phldrT="[Text]"/>
      <dgm:spPr>
        <a:solidFill>
          <a:schemeClr val="bg1">
            <a:lumMod val="65000"/>
          </a:schemeClr>
        </a:solidFill>
      </dgm:spPr>
      <dgm:t>
        <a:bodyPr/>
        <a:lstStyle/>
        <a:p>
          <a:r>
            <a:rPr lang="en-US" dirty="0" smtClean="0"/>
            <a:t>Business</a:t>
          </a:r>
        </a:p>
      </dgm:t>
    </dgm:pt>
    <dgm:pt modelId="{066C2248-4F83-4C10-9434-03F99CAD8901}" type="parTrans" cxnId="{3F9C5559-BC75-4782-A141-CE6679FF6B14}">
      <dgm:prSet/>
      <dgm:spPr/>
      <dgm:t>
        <a:bodyPr/>
        <a:lstStyle/>
        <a:p>
          <a:endParaRPr lang="en-US"/>
        </a:p>
      </dgm:t>
    </dgm:pt>
    <dgm:pt modelId="{A3F88D28-20F2-42E3-A965-085FC0ED161B}" type="sibTrans" cxnId="{3F9C5559-BC75-4782-A141-CE6679FF6B14}">
      <dgm:prSet/>
      <dgm:spPr/>
      <dgm:t>
        <a:bodyPr/>
        <a:lstStyle/>
        <a:p>
          <a:endParaRPr lang="en-US"/>
        </a:p>
      </dgm:t>
    </dgm:pt>
    <dgm:pt modelId="{ECB6240A-BD57-4266-B575-92B9F8A35ECB}">
      <dgm:prSet phldrT="[Text]"/>
      <dgm:spPr>
        <a:solidFill>
          <a:schemeClr val="tx2">
            <a:lumMod val="60000"/>
            <a:lumOff val="40000"/>
          </a:schemeClr>
        </a:solidFill>
      </dgm:spPr>
      <dgm:t>
        <a:bodyPr/>
        <a:lstStyle/>
        <a:p>
          <a:r>
            <a:rPr lang="en-US" dirty="0" smtClean="0"/>
            <a:t>Vision</a:t>
          </a:r>
        </a:p>
      </dgm:t>
    </dgm:pt>
    <dgm:pt modelId="{A1EE5904-1C6F-4DD5-8E9B-801A90EEAFF9}" type="parTrans" cxnId="{CE3C0FD4-AFC6-4C0D-8695-A9BCF18AF493}">
      <dgm:prSet/>
      <dgm:spPr/>
      <dgm:t>
        <a:bodyPr/>
        <a:lstStyle/>
        <a:p>
          <a:endParaRPr lang="en-US"/>
        </a:p>
      </dgm:t>
    </dgm:pt>
    <dgm:pt modelId="{25EFAFE4-EFB0-48D6-8661-4D1A51FE714B}" type="sibTrans" cxnId="{CE3C0FD4-AFC6-4C0D-8695-A9BCF18AF493}">
      <dgm:prSet/>
      <dgm:spPr/>
      <dgm:t>
        <a:bodyPr/>
        <a:lstStyle/>
        <a:p>
          <a:endParaRPr lang="en-US"/>
        </a:p>
      </dgm:t>
    </dgm:pt>
    <dgm:pt modelId="{F961596A-C595-4160-AABF-31F3B25568E6}" type="pres">
      <dgm:prSet presAssocID="{8E3683A6-61F4-4780-A8BA-9D4133D8060F}" presName="CompostProcess" presStyleCnt="0">
        <dgm:presLayoutVars>
          <dgm:dir/>
          <dgm:resizeHandles val="exact"/>
        </dgm:presLayoutVars>
      </dgm:prSet>
      <dgm:spPr/>
    </dgm:pt>
    <dgm:pt modelId="{7D44C4DE-A71E-4D39-AE18-077309359727}" type="pres">
      <dgm:prSet presAssocID="{8E3683A6-61F4-4780-A8BA-9D4133D8060F}" presName="arrow" presStyleLbl="bgShp" presStyleIdx="0" presStyleCnt="1"/>
      <dgm:spPr/>
    </dgm:pt>
    <dgm:pt modelId="{A7DE88C8-3F48-448B-9B1B-2C4F7B7F6AE6}" type="pres">
      <dgm:prSet presAssocID="{8E3683A6-61F4-4780-A8BA-9D4133D8060F}" presName="linearProcess" presStyleCnt="0"/>
      <dgm:spPr/>
    </dgm:pt>
    <dgm:pt modelId="{665A4688-7A7B-40DB-A432-D97192179915}" type="pres">
      <dgm:prSet presAssocID="{5CF125AA-0ED2-4AB1-AA94-5A5F942F7EB7}" presName="textNode" presStyleLbl="node1" presStyleIdx="0" presStyleCnt="4" custLinFactNeighborX="17034">
        <dgm:presLayoutVars>
          <dgm:bulletEnabled val="1"/>
        </dgm:presLayoutVars>
      </dgm:prSet>
      <dgm:spPr/>
      <dgm:t>
        <a:bodyPr/>
        <a:lstStyle/>
        <a:p>
          <a:endParaRPr lang="en-US"/>
        </a:p>
      </dgm:t>
    </dgm:pt>
    <dgm:pt modelId="{F56C55CF-C798-48E1-B0D5-CC7FB5029762}" type="pres">
      <dgm:prSet presAssocID="{002B0C6D-37FA-49D5-BB17-DFEC7C5F603B}" presName="sibTrans" presStyleCnt="0"/>
      <dgm:spPr/>
    </dgm:pt>
    <dgm:pt modelId="{2FC5AE02-8DDB-4E55-8743-90CCDD7BA2A8}" type="pres">
      <dgm:prSet presAssocID="{3163D25A-977F-4D1C-96FE-2ACEF9593232}" presName="textNode" presStyleLbl="node1" presStyleIdx="1" presStyleCnt="4" custLinFactNeighborX="17034">
        <dgm:presLayoutVars>
          <dgm:bulletEnabled val="1"/>
        </dgm:presLayoutVars>
      </dgm:prSet>
      <dgm:spPr/>
      <dgm:t>
        <a:bodyPr/>
        <a:lstStyle/>
        <a:p>
          <a:endParaRPr lang="en-US"/>
        </a:p>
      </dgm:t>
    </dgm:pt>
    <dgm:pt modelId="{5676E1E0-AD7F-4243-BF8A-915FAF7E12EA}" type="pres">
      <dgm:prSet presAssocID="{BCEA7ED8-DEFC-47B5-976A-FFB10CFE5F89}" presName="sibTrans" presStyleCnt="0"/>
      <dgm:spPr/>
    </dgm:pt>
    <dgm:pt modelId="{90BE4EB4-5143-4890-97E1-77EB8758A183}" type="pres">
      <dgm:prSet presAssocID="{6515CE7B-2909-4E19-B4B3-FA46AAC405D9}" presName="textNode" presStyleLbl="node1" presStyleIdx="2" presStyleCnt="4" custLinFactNeighborX="17034">
        <dgm:presLayoutVars>
          <dgm:bulletEnabled val="1"/>
        </dgm:presLayoutVars>
      </dgm:prSet>
      <dgm:spPr/>
      <dgm:t>
        <a:bodyPr/>
        <a:lstStyle/>
        <a:p>
          <a:endParaRPr lang="en-US"/>
        </a:p>
      </dgm:t>
    </dgm:pt>
    <dgm:pt modelId="{8FAB7B39-7952-496A-AA61-A06F2F8BAE7C}" type="pres">
      <dgm:prSet presAssocID="{A3F88D28-20F2-42E3-A965-085FC0ED161B}" presName="sibTrans" presStyleCnt="0"/>
      <dgm:spPr/>
    </dgm:pt>
    <dgm:pt modelId="{6AD17B60-9FBD-44E3-BA8E-96D6EBE15E3C}" type="pres">
      <dgm:prSet presAssocID="{ECB6240A-BD57-4266-B575-92B9F8A35ECB}" presName="textNode" presStyleLbl="node1" presStyleIdx="3" presStyleCnt="4">
        <dgm:presLayoutVars>
          <dgm:bulletEnabled val="1"/>
        </dgm:presLayoutVars>
      </dgm:prSet>
      <dgm:spPr/>
      <dgm:t>
        <a:bodyPr/>
        <a:lstStyle/>
        <a:p>
          <a:endParaRPr lang="en-US"/>
        </a:p>
      </dgm:t>
    </dgm:pt>
  </dgm:ptLst>
  <dgm:cxnLst>
    <dgm:cxn modelId="{BF932707-7410-4651-B5A8-3A94B7C4FBE4}" srcId="{8E3683A6-61F4-4780-A8BA-9D4133D8060F}" destId="{5CF125AA-0ED2-4AB1-AA94-5A5F942F7EB7}" srcOrd="0" destOrd="0" parTransId="{9A84FBFC-84DE-4737-A290-9947CE042BB2}" sibTransId="{002B0C6D-37FA-49D5-BB17-DFEC7C5F603B}"/>
    <dgm:cxn modelId="{19487AB6-B336-4CFA-8A0C-F78BE2691E56}" type="presOf" srcId="{ECB6240A-BD57-4266-B575-92B9F8A35ECB}" destId="{6AD17B60-9FBD-44E3-BA8E-96D6EBE15E3C}" srcOrd="0" destOrd="0" presId="urn:microsoft.com/office/officeart/2005/8/layout/hProcess9"/>
    <dgm:cxn modelId="{C2F79F90-4745-4CB1-A79F-A12BE536B686}" srcId="{8E3683A6-61F4-4780-A8BA-9D4133D8060F}" destId="{3163D25A-977F-4D1C-96FE-2ACEF9593232}" srcOrd="1" destOrd="0" parTransId="{A54DA0EE-0888-4FD8-87F7-2AA12EB87CE2}" sibTransId="{BCEA7ED8-DEFC-47B5-976A-FFB10CFE5F89}"/>
    <dgm:cxn modelId="{A2E317C1-E9C6-42B7-8E90-A6203A094FF6}" type="presOf" srcId="{8E3683A6-61F4-4780-A8BA-9D4133D8060F}" destId="{F961596A-C595-4160-AABF-31F3B25568E6}" srcOrd="0" destOrd="0" presId="urn:microsoft.com/office/officeart/2005/8/layout/hProcess9"/>
    <dgm:cxn modelId="{CE3C0FD4-AFC6-4C0D-8695-A9BCF18AF493}" srcId="{8E3683A6-61F4-4780-A8BA-9D4133D8060F}" destId="{ECB6240A-BD57-4266-B575-92B9F8A35ECB}" srcOrd="3" destOrd="0" parTransId="{A1EE5904-1C6F-4DD5-8E9B-801A90EEAFF9}" sibTransId="{25EFAFE4-EFB0-48D6-8661-4D1A51FE714B}"/>
    <dgm:cxn modelId="{53248AA0-8AFF-415C-9D50-01507492A71F}" type="presOf" srcId="{3163D25A-977F-4D1C-96FE-2ACEF9593232}" destId="{2FC5AE02-8DDB-4E55-8743-90CCDD7BA2A8}" srcOrd="0" destOrd="0" presId="urn:microsoft.com/office/officeart/2005/8/layout/hProcess9"/>
    <dgm:cxn modelId="{C1C54558-8D67-48A7-8131-D1A39C3FBBE5}" type="presOf" srcId="{5CF125AA-0ED2-4AB1-AA94-5A5F942F7EB7}" destId="{665A4688-7A7B-40DB-A432-D97192179915}" srcOrd="0" destOrd="0" presId="urn:microsoft.com/office/officeart/2005/8/layout/hProcess9"/>
    <dgm:cxn modelId="{2617FB80-1E37-4F83-8ED9-26E3A6945FB4}" type="presOf" srcId="{6515CE7B-2909-4E19-B4B3-FA46AAC405D9}" destId="{90BE4EB4-5143-4890-97E1-77EB8758A183}" srcOrd="0" destOrd="0" presId="urn:microsoft.com/office/officeart/2005/8/layout/hProcess9"/>
    <dgm:cxn modelId="{3F9C5559-BC75-4782-A141-CE6679FF6B14}" srcId="{8E3683A6-61F4-4780-A8BA-9D4133D8060F}" destId="{6515CE7B-2909-4E19-B4B3-FA46AAC405D9}" srcOrd="2" destOrd="0" parTransId="{066C2248-4F83-4C10-9434-03F99CAD8901}" sibTransId="{A3F88D28-20F2-42E3-A965-085FC0ED161B}"/>
    <dgm:cxn modelId="{62121200-7AC7-4909-8CB4-FB0C303672E2}" type="presParOf" srcId="{F961596A-C595-4160-AABF-31F3B25568E6}" destId="{7D44C4DE-A71E-4D39-AE18-077309359727}" srcOrd="0" destOrd="0" presId="urn:microsoft.com/office/officeart/2005/8/layout/hProcess9"/>
    <dgm:cxn modelId="{0CA3234D-ECC6-440A-9260-6C87CC5C6C44}" type="presParOf" srcId="{F961596A-C595-4160-AABF-31F3B25568E6}" destId="{A7DE88C8-3F48-448B-9B1B-2C4F7B7F6AE6}" srcOrd="1" destOrd="0" presId="urn:microsoft.com/office/officeart/2005/8/layout/hProcess9"/>
    <dgm:cxn modelId="{5353F20A-EB67-45A8-ABD5-443D409A3C5D}" type="presParOf" srcId="{A7DE88C8-3F48-448B-9B1B-2C4F7B7F6AE6}" destId="{665A4688-7A7B-40DB-A432-D97192179915}" srcOrd="0" destOrd="0" presId="urn:microsoft.com/office/officeart/2005/8/layout/hProcess9"/>
    <dgm:cxn modelId="{261A0C55-C228-401A-8AB4-4089B8300A62}" type="presParOf" srcId="{A7DE88C8-3F48-448B-9B1B-2C4F7B7F6AE6}" destId="{F56C55CF-C798-48E1-B0D5-CC7FB5029762}" srcOrd="1" destOrd="0" presId="urn:microsoft.com/office/officeart/2005/8/layout/hProcess9"/>
    <dgm:cxn modelId="{4E5BED77-73E7-4DF1-B57C-DFCB27994B90}" type="presParOf" srcId="{A7DE88C8-3F48-448B-9B1B-2C4F7B7F6AE6}" destId="{2FC5AE02-8DDB-4E55-8743-90CCDD7BA2A8}" srcOrd="2" destOrd="0" presId="urn:microsoft.com/office/officeart/2005/8/layout/hProcess9"/>
    <dgm:cxn modelId="{8AF61265-2009-48C6-9A36-C8183A6D8229}" type="presParOf" srcId="{A7DE88C8-3F48-448B-9B1B-2C4F7B7F6AE6}" destId="{5676E1E0-AD7F-4243-BF8A-915FAF7E12EA}" srcOrd="3" destOrd="0" presId="urn:microsoft.com/office/officeart/2005/8/layout/hProcess9"/>
    <dgm:cxn modelId="{45CBF245-5A62-4B96-9220-7C4FFC73A922}" type="presParOf" srcId="{A7DE88C8-3F48-448B-9B1B-2C4F7B7F6AE6}" destId="{90BE4EB4-5143-4890-97E1-77EB8758A183}" srcOrd="4" destOrd="0" presId="urn:microsoft.com/office/officeart/2005/8/layout/hProcess9"/>
    <dgm:cxn modelId="{28A883BF-CCD7-4977-A620-A4D55A2A0C02}" type="presParOf" srcId="{A7DE88C8-3F48-448B-9B1B-2C4F7B7F6AE6}" destId="{8FAB7B39-7952-496A-AA61-A06F2F8BAE7C}" srcOrd="5" destOrd="0" presId="urn:microsoft.com/office/officeart/2005/8/layout/hProcess9"/>
    <dgm:cxn modelId="{6DC9ED0B-A672-43E2-A902-8A0C4521F0CE}" type="presParOf" srcId="{A7DE88C8-3F48-448B-9B1B-2C4F7B7F6AE6}" destId="{6AD17B60-9FBD-44E3-BA8E-96D6EBE15E3C}" srcOrd="6"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6DF23F-C62C-4929-A475-A5F27423A3E3}"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en-US"/>
        </a:p>
      </dgm:t>
    </dgm:pt>
    <dgm:pt modelId="{717C8747-FEC3-4BF4-A53F-B1C78B41D7C1}">
      <dgm:prSet phldrT="[Text]"/>
      <dgm:spPr>
        <a:solidFill>
          <a:schemeClr val="accent1"/>
        </a:solidFill>
      </dgm:spPr>
      <dgm:t>
        <a:bodyPr/>
        <a:lstStyle/>
        <a:p>
          <a:r>
            <a:rPr lang="en-US" dirty="0" smtClean="0"/>
            <a:t>User Experience</a:t>
          </a:r>
          <a:endParaRPr lang="en-US" dirty="0"/>
        </a:p>
      </dgm:t>
    </dgm:pt>
    <dgm:pt modelId="{B28687E6-9149-458A-B6B6-B02AAA939711}" type="parTrans" cxnId="{5F7C46B2-E547-4D8B-9488-F9D3F1C23CDE}">
      <dgm:prSet/>
      <dgm:spPr/>
      <dgm:t>
        <a:bodyPr/>
        <a:lstStyle/>
        <a:p>
          <a:endParaRPr lang="en-US"/>
        </a:p>
      </dgm:t>
    </dgm:pt>
    <dgm:pt modelId="{BD6C0D07-AC9D-4318-BDEE-CF38BD6C97C9}" type="sibTrans" cxnId="{5F7C46B2-E547-4D8B-9488-F9D3F1C23CDE}">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26E65B7F-4CBF-4309-AAA3-EBCAD7D73FF7}">
      <dgm:prSet phldrT="[Text]"/>
      <dgm:spPr>
        <a:solidFill>
          <a:schemeClr val="accent1"/>
        </a:solidFill>
      </dgm:spPr>
      <dgm:t>
        <a:bodyPr/>
        <a:lstStyle/>
        <a:p>
          <a:r>
            <a:rPr lang="en-US" dirty="0" smtClean="0"/>
            <a:t>“Instant On”</a:t>
          </a:r>
          <a:endParaRPr lang="en-US" dirty="0"/>
        </a:p>
      </dgm:t>
    </dgm:pt>
    <dgm:pt modelId="{D01F20BC-E895-4AB3-9B5F-291F40B6D7D9}" type="parTrans" cxnId="{271FCC2B-D80B-4CE3-87C1-B3A131118A2A}">
      <dgm:prSet/>
      <dgm:spPr/>
      <dgm:t>
        <a:bodyPr/>
        <a:lstStyle/>
        <a:p>
          <a:endParaRPr lang="en-US"/>
        </a:p>
      </dgm:t>
    </dgm:pt>
    <dgm:pt modelId="{9571E719-1124-4FD9-98AE-086868BF5C5B}" type="sibTrans" cxnId="{271FCC2B-D80B-4CE3-87C1-B3A131118A2A}">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CD8416F7-623D-4CF9-9704-EDD3C6A6A448}">
      <dgm:prSet phldrT="[Text]"/>
      <dgm:spPr>
        <a:solidFill>
          <a:schemeClr val="accent1"/>
        </a:solidFill>
      </dgm:spPr>
      <dgm:t>
        <a:bodyPr/>
        <a:lstStyle/>
        <a:p>
          <a:r>
            <a:rPr lang="en-US" dirty="0" smtClean="0"/>
            <a:t>Performance</a:t>
          </a:r>
          <a:endParaRPr lang="en-US" dirty="0"/>
        </a:p>
      </dgm:t>
    </dgm:pt>
    <dgm:pt modelId="{02DA7942-E838-4F4F-A51E-2F944AE7F67F}" type="parTrans" cxnId="{1FFFC1F2-8414-4E14-8854-DFDB8530BA70}">
      <dgm:prSet/>
      <dgm:spPr/>
      <dgm:t>
        <a:bodyPr/>
        <a:lstStyle/>
        <a:p>
          <a:endParaRPr lang="en-US"/>
        </a:p>
      </dgm:t>
    </dgm:pt>
    <dgm:pt modelId="{6BCB7E8A-C63C-4A9A-AB11-5FDEFD8E5AB9}" type="sibTrans" cxnId="{1FFFC1F2-8414-4E14-8854-DFDB8530BA70}">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7A0496EC-624E-4AF7-9876-3D3FF1AEB271}">
      <dgm:prSet phldrT="[Text]"/>
      <dgm:spPr>
        <a:solidFill>
          <a:schemeClr val="accent1"/>
        </a:solidFill>
      </dgm:spPr>
      <dgm:t>
        <a:bodyPr/>
        <a:lstStyle/>
        <a:p>
          <a:r>
            <a:rPr lang="en-US" dirty="0" smtClean="0"/>
            <a:t>Social &amp; Mobile</a:t>
          </a:r>
          <a:endParaRPr lang="en-US" dirty="0"/>
        </a:p>
      </dgm:t>
    </dgm:pt>
    <dgm:pt modelId="{A532C11B-1891-45F5-9F26-22CB8D49A317}" type="parTrans" cxnId="{0C71934C-8663-4E05-B9DD-493F1BAE6E4A}">
      <dgm:prSet/>
      <dgm:spPr/>
      <dgm:t>
        <a:bodyPr/>
        <a:lstStyle/>
        <a:p>
          <a:endParaRPr lang="en-US"/>
        </a:p>
      </dgm:t>
    </dgm:pt>
    <dgm:pt modelId="{5E22F65D-C4CF-4D78-97F0-C423536E37AF}" type="sibTrans" cxnId="{0C71934C-8663-4E05-B9DD-493F1BAE6E4A}">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DB927CF9-6877-4B3A-AEF6-C732D857D262}">
      <dgm:prSet phldrT="[Text]"/>
      <dgm:spPr>
        <a:solidFill>
          <a:schemeClr val="accent1"/>
        </a:solidFill>
      </dgm:spPr>
      <dgm:t>
        <a:bodyPr/>
        <a:lstStyle/>
        <a:p>
          <a:r>
            <a:rPr lang="en-US" dirty="0" smtClean="0"/>
            <a:t>Enterprise Integration</a:t>
          </a:r>
          <a:endParaRPr lang="en-US" dirty="0"/>
        </a:p>
      </dgm:t>
    </dgm:pt>
    <dgm:pt modelId="{A3955CA2-13A5-4773-B095-5F8C6C13B5A8}" type="parTrans" cxnId="{6405CF05-5BEF-432A-A724-83DA95647904}">
      <dgm:prSet/>
      <dgm:spPr/>
      <dgm:t>
        <a:bodyPr/>
        <a:lstStyle/>
        <a:p>
          <a:endParaRPr lang="en-US"/>
        </a:p>
      </dgm:t>
    </dgm:pt>
    <dgm:pt modelId="{00CA41D5-7838-4E56-BCD4-228CFBA0DED0}" type="sibTrans" cxnId="{6405CF05-5BEF-432A-A724-83DA95647904}">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5E491D2F-FB16-4CDB-BF6C-EFB59D7E2F91}" type="pres">
      <dgm:prSet presAssocID="{D16DF23F-C62C-4929-A475-A5F27423A3E3}" presName="cycle" presStyleCnt="0">
        <dgm:presLayoutVars>
          <dgm:dir/>
          <dgm:resizeHandles val="exact"/>
        </dgm:presLayoutVars>
      </dgm:prSet>
      <dgm:spPr/>
      <dgm:t>
        <a:bodyPr/>
        <a:lstStyle/>
        <a:p>
          <a:endParaRPr lang="en-US"/>
        </a:p>
      </dgm:t>
    </dgm:pt>
    <dgm:pt modelId="{230C209C-EBA7-4CE4-A0C7-568991EABF97}" type="pres">
      <dgm:prSet presAssocID="{717C8747-FEC3-4BF4-A53F-B1C78B41D7C1}" presName="node" presStyleLbl="node1" presStyleIdx="0" presStyleCnt="5">
        <dgm:presLayoutVars>
          <dgm:bulletEnabled val="1"/>
        </dgm:presLayoutVars>
      </dgm:prSet>
      <dgm:spPr/>
      <dgm:t>
        <a:bodyPr/>
        <a:lstStyle/>
        <a:p>
          <a:endParaRPr lang="en-US"/>
        </a:p>
      </dgm:t>
    </dgm:pt>
    <dgm:pt modelId="{3F66DBD3-77CD-4A07-8A0F-406C61680F03}" type="pres">
      <dgm:prSet presAssocID="{717C8747-FEC3-4BF4-A53F-B1C78B41D7C1}" presName="spNode" presStyleCnt="0"/>
      <dgm:spPr/>
      <dgm:t>
        <a:bodyPr/>
        <a:lstStyle/>
        <a:p>
          <a:endParaRPr lang="en-US"/>
        </a:p>
      </dgm:t>
    </dgm:pt>
    <dgm:pt modelId="{39C3F002-77CD-4DA2-B881-A55CFBCCA998}" type="pres">
      <dgm:prSet presAssocID="{BD6C0D07-AC9D-4318-BDEE-CF38BD6C97C9}" presName="sibTrans" presStyleLbl="sibTrans1D1" presStyleIdx="0" presStyleCnt="5"/>
      <dgm:spPr/>
      <dgm:t>
        <a:bodyPr/>
        <a:lstStyle/>
        <a:p>
          <a:endParaRPr lang="en-US"/>
        </a:p>
      </dgm:t>
    </dgm:pt>
    <dgm:pt modelId="{A43FD7F1-9C15-4DBB-9EAB-5316C255C8F2}" type="pres">
      <dgm:prSet presAssocID="{26E65B7F-4CBF-4309-AAA3-EBCAD7D73FF7}" presName="node" presStyleLbl="node1" presStyleIdx="1" presStyleCnt="5" custScaleX="113712" custRadScaleRad="102058" custRadScaleInc="-13627">
        <dgm:presLayoutVars>
          <dgm:bulletEnabled val="1"/>
        </dgm:presLayoutVars>
      </dgm:prSet>
      <dgm:spPr/>
      <dgm:t>
        <a:bodyPr/>
        <a:lstStyle/>
        <a:p>
          <a:endParaRPr lang="en-US"/>
        </a:p>
      </dgm:t>
    </dgm:pt>
    <dgm:pt modelId="{9923559A-9948-49E7-B4AC-4E1353D94497}" type="pres">
      <dgm:prSet presAssocID="{26E65B7F-4CBF-4309-AAA3-EBCAD7D73FF7}" presName="spNode" presStyleCnt="0"/>
      <dgm:spPr/>
      <dgm:t>
        <a:bodyPr/>
        <a:lstStyle/>
        <a:p>
          <a:endParaRPr lang="en-US"/>
        </a:p>
      </dgm:t>
    </dgm:pt>
    <dgm:pt modelId="{97F7D6B4-1F39-404F-93D9-6E86B297DBC9}" type="pres">
      <dgm:prSet presAssocID="{9571E719-1124-4FD9-98AE-086868BF5C5B}" presName="sibTrans" presStyleLbl="sibTrans1D1" presStyleIdx="1" presStyleCnt="5"/>
      <dgm:spPr/>
      <dgm:t>
        <a:bodyPr/>
        <a:lstStyle/>
        <a:p>
          <a:endParaRPr lang="en-US"/>
        </a:p>
      </dgm:t>
    </dgm:pt>
    <dgm:pt modelId="{F060EE17-1B9D-42A5-8CD5-DC87207C3720}" type="pres">
      <dgm:prSet presAssocID="{CD8416F7-623D-4CF9-9704-EDD3C6A6A448}" presName="node" presStyleLbl="node1" presStyleIdx="2" presStyleCnt="5">
        <dgm:presLayoutVars>
          <dgm:bulletEnabled val="1"/>
        </dgm:presLayoutVars>
      </dgm:prSet>
      <dgm:spPr/>
      <dgm:t>
        <a:bodyPr/>
        <a:lstStyle/>
        <a:p>
          <a:endParaRPr lang="en-US"/>
        </a:p>
      </dgm:t>
    </dgm:pt>
    <dgm:pt modelId="{48A9DE4C-A1BC-4899-AFD8-020AE502B74D}" type="pres">
      <dgm:prSet presAssocID="{CD8416F7-623D-4CF9-9704-EDD3C6A6A448}" presName="spNode" presStyleCnt="0"/>
      <dgm:spPr/>
      <dgm:t>
        <a:bodyPr/>
        <a:lstStyle/>
        <a:p>
          <a:endParaRPr lang="en-US"/>
        </a:p>
      </dgm:t>
    </dgm:pt>
    <dgm:pt modelId="{640F396E-4738-4B12-ABF4-717CD7E0D1E2}" type="pres">
      <dgm:prSet presAssocID="{6BCB7E8A-C63C-4A9A-AB11-5FDEFD8E5AB9}" presName="sibTrans" presStyleLbl="sibTrans1D1" presStyleIdx="2" presStyleCnt="5"/>
      <dgm:spPr/>
      <dgm:t>
        <a:bodyPr/>
        <a:lstStyle/>
        <a:p>
          <a:endParaRPr lang="en-US"/>
        </a:p>
      </dgm:t>
    </dgm:pt>
    <dgm:pt modelId="{BA15A2CE-9B5B-46D1-980D-5901C134CCB0}" type="pres">
      <dgm:prSet presAssocID="{7A0496EC-624E-4AF7-9876-3D3FF1AEB271}" presName="node" presStyleLbl="node1" presStyleIdx="3" presStyleCnt="5">
        <dgm:presLayoutVars>
          <dgm:bulletEnabled val="1"/>
        </dgm:presLayoutVars>
      </dgm:prSet>
      <dgm:spPr/>
      <dgm:t>
        <a:bodyPr/>
        <a:lstStyle/>
        <a:p>
          <a:endParaRPr lang="en-US"/>
        </a:p>
      </dgm:t>
    </dgm:pt>
    <dgm:pt modelId="{E4BDE045-8573-4D50-BB8C-82C51DDBE633}" type="pres">
      <dgm:prSet presAssocID="{7A0496EC-624E-4AF7-9876-3D3FF1AEB271}" presName="spNode" presStyleCnt="0"/>
      <dgm:spPr/>
      <dgm:t>
        <a:bodyPr/>
        <a:lstStyle/>
        <a:p>
          <a:endParaRPr lang="en-US"/>
        </a:p>
      </dgm:t>
    </dgm:pt>
    <dgm:pt modelId="{7867534B-4E1A-46AB-B2C2-9DB687D1763C}" type="pres">
      <dgm:prSet presAssocID="{5E22F65D-C4CF-4D78-97F0-C423536E37AF}" presName="sibTrans" presStyleLbl="sibTrans1D1" presStyleIdx="3" presStyleCnt="5"/>
      <dgm:spPr/>
      <dgm:t>
        <a:bodyPr/>
        <a:lstStyle/>
        <a:p>
          <a:endParaRPr lang="en-US"/>
        </a:p>
      </dgm:t>
    </dgm:pt>
    <dgm:pt modelId="{2C3D1F5B-06ED-44E7-BF0E-E27A52ECA099}" type="pres">
      <dgm:prSet presAssocID="{DB927CF9-6877-4B3A-AEF6-C732D857D262}" presName="node" presStyleLbl="node1" presStyleIdx="4" presStyleCnt="5">
        <dgm:presLayoutVars>
          <dgm:bulletEnabled val="1"/>
        </dgm:presLayoutVars>
      </dgm:prSet>
      <dgm:spPr/>
      <dgm:t>
        <a:bodyPr/>
        <a:lstStyle/>
        <a:p>
          <a:endParaRPr lang="en-US"/>
        </a:p>
      </dgm:t>
    </dgm:pt>
    <dgm:pt modelId="{8AF45382-D9E5-481A-820E-523E859396D1}" type="pres">
      <dgm:prSet presAssocID="{DB927CF9-6877-4B3A-AEF6-C732D857D262}" presName="spNode" presStyleCnt="0"/>
      <dgm:spPr/>
      <dgm:t>
        <a:bodyPr/>
        <a:lstStyle/>
        <a:p>
          <a:endParaRPr lang="en-US"/>
        </a:p>
      </dgm:t>
    </dgm:pt>
    <dgm:pt modelId="{9E7CD073-9290-4B64-B469-397BE999E76E}" type="pres">
      <dgm:prSet presAssocID="{00CA41D5-7838-4E56-BCD4-228CFBA0DED0}" presName="sibTrans" presStyleLbl="sibTrans1D1" presStyleIdx="4" presStyleCnt="5"/>
      <dgm:spPr/>
      <dgm:t>
        <a:bodyPr/>
        <a:lstStyle/>
        <a:p>
          <a:endParaRPr lang="en-US"/>
        </a:p>
      </dgm:t>
    </dgm:pt>
  </dgm:ptLst>
  <dgm:cxnLst>
    <dgm:cxn modelId="{0C71934C-8663-4E05-B9DD-493F1BAE6E4A}" srcId="{D16DF23F-C62C-4929-A475-A5F27423A3E3}" destId="{7A0496EC-624E-4AF7-9876-3D3FF1AEB271}" srcOrd="3" destOrd="0" parTransId="{A532C11B-1891-45F5-9F26-22CB8D49A317}" sibTransId="{5E22F65D-C4CF-4D78-97F0-C423536E37AF}"/>
    <dgm:cxn modelId="{1FFFC1F2-8414-4E14-8854-DFDB8530BA70}" srcId="{D16DF23F-C62C-4929-A475-A5F27423A3E3}" destId="{CD8416F7-623D-4CF9-9704-EDD3C6A6A448}" srcOrd="2" destOrd="0" parTransId="{02DA7942-E838-4F4F-A51E-2F944AE7F67F}" sibTransId="{6BCB7E8A-C63C-4A9A-AB11-5FDEFD8E5AB9}"/>
    <dgm:cxn modelId="{7D03C9F6-4A6E-4F13-AE38-98CA5AAC1566}" type="presOf" srcId="{26E65B7F-4CBF-4309-AAA3-EBCAD7D73FF7}" destId="{A43FD7F1-9C15-4DBB-9EAB-5316C255C8F2}" srcOrd="0" destOrd="0" presId="urn:microsoft.com/office/officeart/2005/8/layout/cycle6"/>
    <dgm:cxn modelId="{B98B6377-31B8-4093-8D2F-5362768ACAED}" type="presOf" srcId="{6BCB7E8A-C63C-4A9A-AB11-5FDEFD8E5AB9}" destId="{640F396E-4738-4B12-ABF4-717CD7E0D1E2}" srcOrd="0" destOrd="0" presId="urn:microsoft.com/office/officeart/2005/8/layout/cycle6"/>
    <dgm:cxn modelId="{E38B3920-6642-4653-A46C-3EB35193D940}" type="presOf" srcId="{7A0496EC-624E-4AF7-9876-3D3FF1AEB271}" destId="{BA15A2CE-9B5B-46D1-980D-5901C134CCB0}" srcOrd="0" destOrd="0" presId="urn:microsoft.com/office/officeart/2005/8/layout/cycle6"/>
    <dgm:cxn modelId="{0FC8AD67-814E-456E-BAF4-B0354A016857}" type="presOf" srcId="{BD6C0D07-AC9D-4318-BDEE-CF38BD6C97C9}" destId="{39C3F002-77CD-4DA2-B881-A55CFBCCA998}" srcOrd="0" destOrd="0" presId="urn:microsoft.com/office/officeart/2005/8/layout/cycle6"/>
    <dgm:cxn modelId="{2AB7116B-5932-406D-B4AE-68142859261D}" type="presOf" srcId="{717C8747-FEC3-4BF4-A53F-B1C78B41D7C1}" destId="{230C209C-EBA7-4CE4-A0C7-568991EABF97}" srcOrd="0" destOrd="0" presId="urn:microsoft.com/office/officeart/2005/8/layout/cycle6"/>
    <dgm:cxn modelId="{271FCC2B-D80B-4CE3-87C1-B3A131118A2A}" srcId="{D16DF23F-C62C-4929-A475-A5F27423A3E3}" destId="{26E65B7F-4CBF-4309-AAA3-EBCAD7D73FF7}" srcOrd="1" destOrd="0" parTransId="{D01F20BC-E895-4AB3-9B5F-291F40B6D7D9}" sibTransId="{9571E719-1124-4FD9-98AE-086868BF5C5B}"/>
    <dgm:cxn modelId="{7C908239-7ADD-4003-8CDF-31737236072C}" type="presOf" srcId="{00CA41D5-7838-4E56-BCD4-228CFBA0DED0}" destId="{9E7CD073-9290-4B64-B469-397BE999E76E}" srcOrd="0" destOrd="0" presId="urn:microsoft.com/office/officeart/2005/8/layout/cycle6"/>
    <dgm:cxn modelId="{112F00E1-C82A-45E4-B18D-AC95C555804A}" type="presOf" srcId="{5E22F65D-C4CF-4D78-97F0-C423536E37AF}" destId="{7867534B-4E1A-46AB-B2C2-9DB687D1763C}" srcOrd="0" destOrd="0" presId="urn:microsoft.com/office/officeart/2005/8/layout/cycle6"/>
    <dgm:cxn modelId="{B266396D-2D6E-4321-91BE-2E6E4BFF1968}" type="presOf" srcId="{D16DF23F-C62C-4929-A475-A5F27423A3E3}" destId="{5E491D2F-FB16-4CDB-BF6C-EFB59D7E2F91}" srcOrd="0" destOrd="0" presId="urn:microsoft.com/office/officeart/2005/8/layout/cycle6"/>
    <dgm:cxn modelId="{6405CF05-5BEF-432A-A724-83DA95647904}" srcId="{D16DF23F-C62C-4929-A475-A5F27423A3E3}" destId="{DB927CF9-6877-4B3A-AEF6-C732D857D262}" srcOrd="4" destOrd="0" parTransId="{A3955CA2-13A5-4773-B095-5F8C6C13B5A8}" sibTransId="{00CA41D5-7838-4E56-BCD4-228CFBA0DED0}"/>
    <dgm:cxn modelId="{496562FE-C8DE-4434-B5C2-5D836507B94F}" type="presOf" srcId="{DB927CF9-6877-4B3A-AEF6-C732D857D262}" destId="{2C3D1F5B-06ED-44E7-BF0E-E27A52ECA099}" srcOrd="0" destOrd="0" presId="urn:microsoft.com/office/officeart/2005/8/layout/cycle6"/>
    <dgm:cxn modelId="{5F7C46B2-E547-4D8B-9488-F9D3F1C23CDE}" srcId="{D16DF23F-C62C-4929-A475-A5F27423A3E3}" destId="{717C8747-FEC3-4BF4-A53F-B1C78B41D7C1}" srcOrd="0" destOrd="0" parTransId="{B28687E6-9149-458A-B6B6-B02AAA939711}" sibTransId="{BD6C0D07-AC9D-4318-BDEE-CF38BD6C97C9}"/>
    <dgm:cxn modelId="{4F7C7223-75CD-4128-BDE9-EBC3AF4C8A59}" type="presOf" srcId="{9571E719-1124-4FD9-98AE-086868BF5C5B}" destId="{97F7D6B4-1F39-404F-93D9-6E86B297DBC9}" srcOrd="0" destOrd="0" presId="urn:microsoft.com/office/officeart/2005/8/layout/cycle6"/>
    <dgm:cxn modelId="{A7F790AD-5964-4824-93AD-F16F83118DB7}" type="presOf" srcId="{CD8416F7-623D-4CF9-9704-EDD3C6A6A448}" destId="{F060EE17-1B9D-42A5-8CD5-DC87207C3720}" srcOrd="0" destOrd="0" presId="urn:microsoft.com/office/officeart/2005/8/layout/cycle6"/>
    <dgm:cxn modelId="{5247097F-443E-414F-B414-445508AC3317}" type="presParOf" srcId="{5E491D2F-FB16-4CDB-BF6C-EFB59D7E2F91}" destId="{230C209C-EBA7-4CE4-A0C7-568991EABF97}" srcOrd="0" destOrd="0" presId="urn:microsoft.com/office/officeart/2005/8/layout/cycle6"/>
    <dgm:cxn modelId="{1B6A1444-883F-4157-A00F-C2E9984519D1}" type="presParOf" srcId="{5E491D2F-FB16-4CDB-BF6C-EFB59D7E2F91}" destId="{3F66DBD3-77CD-4A07-8A0F-406C61680F03}" srcOrd="1" destOrd="0" presId="urn:microsoft.com/office/officeart/2005/8/layout/cycle6"/>
    <dgm:cxn modelId="{F294FDA3-07A5-49FB-A54A-6026D3DC19EA}" type="presParOf" srcId="{5E491D2F-FB16-4CDB-BF6C-EFB59D7E2F91}" destId="{39C3F002-77CD-4DA2-B881-A55CFBCCA998}" srcOrd="2" destOrd="0" presId="urn:microsoft.com/office/officeart/2005/8/layout/cycle6"/>
    <dgm:cxn modelId="{E08D81E3-AB90-4BEA-B2B8-AC6A18D2F6DC}" type="presParOf" srcId="{5E491D2F-FB16-4CDB-BF6C-EFB59D7E2F91}" destId="{A43FD7F1-9C15-4DBB-9EAB-5316C255C8F2}" srcOrd="3" destOrd="0" presId="urn:microsoft.com/office/officeart/2005/8/layout/cycle6"/>
    <dgm:cxn modelId="{B520F307-27C6-48DF-9DAD-FD95EE15C2DA}" type="presParOf" srcId="{5E491D2F-FB16-4CDB-BF6C-EFB59D7E2F91}" destId="{9923559A-9948-49E7-B4AC-4E1353D94497}" srcOrd="4" destOrd="0" presId="urn:microsoft.com/office/officeart/2005/8/layout/cycle6"/>
    <dgm:cxn modelId="{8CACF1C9-CA0B-4F86-8B66-4533269E9560}" type="presParOf" srcId="{5E491D2F-FB16-4CDB-BF6C-EFB59D7E2F91}" destId="{97F7D6B4-1F39-404F-93D9-6E86B297DBC9}" srcOrd="5" destOrd="0" presId="urn:microsoft.com/office/officeart/2005/8/layout/cycle6"/>
    <dgm:cxn modelId="{099A8D50-E3B2-4F45-803E-569D86CC5641}" type="presParOf" srcId="{5E491D2F-FB16-4CDB-BF6C-EFB59D7E2F91}" destId="{F060EE17-1B9D-42A5-8CD5-DC87207C3720}" srcOrd="6" destOrd="0" presId="urn:microsoft.com/office/officeart/2005/8/layout/cycle6"/>
    <dgm:cxn modelId="{5DBED7FA-4C76-4D3C-A0EB-61DF1C74E6B1}" type="presParOf" srcId="{5E491D2F-FB16-4CDB-BF6C-EFB59D7E2F91}" destId="{48A9DE4C-A1BC-4899-AFD8-020AE502B74D}" srcOrd="7" destOrd="0" presId="urn:microsoft.com/office/officeart/2005/8/layout/cycle6"/>
    <dgm:cxn modelId="{BFF95901-1974-46E5-AFAB-2E88BA912871}" type="presParOf" srcId="{5E491D2F-FB16-4CDB-BF6C-EFB59D7E2F91}" destId="{640F396E-4738-4B12-ABF4-717CD7E0D1E2}" srcOrd="8" destOrd="0" presId="urn:microsoft.com/office/officeart/2005/8/layout/cycle6"/>
    <dgm:cxn modelId="{370CC50B-2043-4199-B6A7-993A4CEC601A}" type="presParOf" srcId="{5E491D2F-FB16-4CDB-BF6C-EFB59D7E2F91}" destId="{BA15A2CE-9B5B-46D1-980D-5901C134CCB0}" srcOrd="9" destOrd="0" presId="urn:microsoft.com/office/officeart/2005/8/layout/cycle6"/>
    <dgm:cxn modelId="{3670C303-461C-4A45-AFC8-936B1278AD85}" type="presParOf" srcId="{5E491D2F-FB16-4CDB-BF6C-EFB59D7E2F91}" destId="{E4BDE045-8573-4D50-BB8C-82C51DDBE633}" srcOrd="10" destOrd="0" presId="urn:microsoft.com/office/officeart/2005/8/layout/cycle6"/>
    <dgm:cxn modelId="{89C09D6B-3625-428B-91F3-35B8A74A14EC}" type="presParOf" srcId="{5E491D2F-FB16-4CDB-BF6C-EFB59D7E2F91}" destId="{7867534B-4E1A-46AB-B2C2-9DB687D1763C}" srcOrd="11" destOrd="0" presId="urn:microsoft.com/office/officeart/2005/8/layout/cycle6"/>
    <dgm:cxn modelId="{1899AC1F-E690-48F0-87DA-FB5F54A6194C}" type="presParOf" srcId="{5E491D2F-FB16-4CDB-BF6C-EFB59D7E2F91}" destId="{2C3D1F5B-06ED-44E7-BF0E-E27A52ECA099}" srcOrd="12" destOrd="0" presId="urn:microsoft.com/office/officeart/2005/8/layout/cycle6"/>
    <dgm:cxn modelId="{42DCF4FF-1AD4-4435-8CC3-829060FA45D9}" type="presParOf" srcId="{5E491D2F-FB16-4CDB-BF6C-EFB59D7E2F91}" destId="{8AF45382-D9E5-481A-820E-523E859396D1}" srcOrd="13" destOrd="0" presId="urn:microsoft.com/office/officeart/2005/8/layout/cycle6"/>
    <dgm:cxn modelId="{127D4C97-E659-4F27-A128-687D5A9DCD4F}" type="presParOf" srcId="{5E491D2F-FB16-4CDB-BF6C-EFB59D7E2F91}" destId="{9E7CD073-9290-4B64-B469-397BE999E76E}"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0E9D0C-F29D-49A7-91A4-0AD93B94E5E5}" type="doc">
      <dgm:prSet loTypeId="urn:microsoft.com/office/officeart/2005/8/layout/vProcess5" loCatId="process" qsTypeId="urn:microsoft.com/office/officeart/2005/8/quickstyle/simple5" qsCatId="simple" csTypeId="urn:microsoft.com/office/officeart/2005/8/colors/accent1_2#2" csCatId="accent1" phldr="1"/>
      <dgm:spPr/>
    </dgm:pt>
    <dgm:pt modelId="{EE4B29D6-4DE0-4DA4-8F65-2497CCAF8F08}">
      <dgm:prSet phldrT="[Text]"/>
      <dgm:spPr/>
      <dgm:t>
        <a:bodyPr/>
        <a:lstStyle/>
        <a:p>
          <a:pPr algn="l"/>
          <a:r>
            <a:rPr lang="en-US" dirty="0" err="1" smtClean="0"/>
            <a:t>DotNetNuke</a:t>
          </a:r>
          <a:r>
            <a:rPr lang="en-US" dirty="0" smtClean="0"/>
            <a:t> 6.0</a:t>
          </a:r>
          <a:br>
            <a:rPr lang="en-US" dirty="0" smtClean="0"/>
          </a:br>
          <a:r>
            <a:rPr lang="en-US" dirty="0" smtClean="0"/>
            <a:t>Q2 2011</a:t>
          </a:r>
          <a:endParaRPr lang="en-US" dirty="0"/>
        </a:p>
      </dgm:t>
    </dgm:pt>
    <dgm:pt modelId="{5428BA64-E689-4626-B02A-FE01496159EA}" type="parTrans" cxnId="{30CC69E7-79E5-4403-A5B8-A961A8B04B6E}">
      <dgm:prSet/>
      <dgm:spPr/>
      <dgm:t>
        <a:bodyPr/>
        <a:lstStyle/>
        <a:p>
          <a:endParaRPr lang="en-US"/>
        </a:p>
      </dgm:t>
    </dgm:pt>
    <dgm:pt modelId="{995061D4-F3F6-4DBA-B7DD-B8D96BEF04CE}" type="sibTrans" cxnId="{30CC69E7-79E5-4403-A5B8-A961A8B04B6E}">
      <dgm:prSet/>
      <dgm:spPr/>
      <dgm:t>
        <a:bodyPr/>
        <a:lstStyle/>
        <a:p>
          <a:endParaRPr lang="en-US"/>
        </a:p>
      </dgm:t>
    </dgm:pt>
    <dgm:pt modelId="{CB7083C7-26F9-4B83-83D8-2800FCAEDBBD}">
      <dgm:prSet phldrT="[Text]"/>
      <dgm:spPr/>
      <dgm:t>
        <a:bodyPr/>
        <a:lstStyle/>
        <a:p>
          <a:r>
            <a:rPr lang="en-US" dirty="0" err="1" smtClean="0"/>
            <a:t>DotNetNuke</a:t>
          </a:r>
          <a:r>
            <a:rPr lang="en-US" dirty="0" smtClean="0"/>
            <a:t> 6.1</a:t>
          </a:r>
          <a:br>
            <a:rPr lang="en-US" dirty="0" smtClean="0"/>
          </a:br>
          <a:r>
            <a:rPr lang="en-US" dirty="0" smtClean="0"/>
            <a:t>Q4 2011</a:t>
          </a:r>
          <a:endParaRPr lang="en-US" dirty="0"/>
        </a:p>
      </dgm:t>
    </dgm:pt>
    <dgm:pt modelId="{5072AD95-D2C1-48EB-B8DF-EAA003160310}" type="parTrans" cxnId="{1F2F2CF8-BB7C-4F50-990B-3C268F812E7C}">
      <dgm:prSet/>
      <dgm:spPr/>
      <dgm:t>
        <a:bodyPr/>
        <a:lstStyle/>
        <a:p>
          <a:endParaRPr lang="en-US"/>
        </a:p>
      </dgm:t>
    </dgm:pt>
    <dgm:pt modelId="{34E0F678-6FCE-4013-B6A6-5FBE151F2D18}" type="sibTrans" cxnId="{1F2F2CF8-BB7C-4F50-990B-3C268F812E7C}">
      <dgm:prSet/>
      <dgm:spPr/>
      <dgm:t>
        <a:bodyPr/>
        <a:lstStyle/>
        <a:p>
          <a:endParaRPr lang="en-US"/>
        </a:p>
      </dgm:t>
    </dgm:pt>
    <dgm:pt modelId="{3BF4332A-3DC8-4D89-B8D7-73218F3F6259}" type="pres">
      <dgm:prSet presAssocID="{F20E9D0C-F29D-49A7-91A4-0AD93B94E5E5}" presName="outerComposite" presStyleCnt="0">
        <dgm:presLayoutVars>
          <dgm:chMax val="5"/>
          <dgm:dir/>
          <dgm:resizeHandles val="exact"/>
        </dgm:presLayoutVars>
      </dgm:prSet>
      <dgm:spPr/>
    </dgm:pt>
    <dgm:pt modelId="{F5794E92-B641-4EF6-A733-8324E8350ACF}" type="pres">
      <dgm:prSet presAssocID="{F20E9D0C-F29D-49A7-91A4-0AD93B94E5E5}" presName="dummyMaxCanvas" presStyleCnt="0">
        <dgm:presLayoutVars/>
      </dgm:prSet>
      <dgm:spPr/>
    </dgm:pt>
    <dgm:pt modelId="{9F151CE8-91E1-48A3-A24C-ACD789397A60}" type="pres">
      <dgm:prSet presAssocID="{F20E9D0C-F29D-49A7-91A4-0AD93B94E5E5}" presName="TwoNodes_1" presStyleLbl="node1" presStyleIdx="0" presStyleCnt="2" custScaleX="72887" custLinFactNeighborX="-8749" custLinFactNeighborY="-10217">
        <dgm:presLayoutVars>
          <dgm:bulletEnabled val="1"/>
        </dgm:presLayoutVars>
      </dgm:prSet>
      <dgm:spPr/>
      <dgm:t>
        <a:bodyPr/>
        <a:lstStyle/>
        <a:p>
          <a:endParaRPr lang="en-US"/>
        </a:p>
      </dgm:t>
    </dgm:pt>
    <dgm:pt modelId="{1A61503C-BDFB-439D-8EA2-C6F39CC36961}" type="pres">
      <dgm:prSet presAssocID="{F20E9D0C-F29D-49A7-91A4-0AD93B94E5E5}" presName="TwoNodes_2" presStyleLbl="node1" presStyleIdx="1" presStyleCnt="2" custScaleX="72172" custLinFactNeighborX="5833" custLinFactNeighborY="1277">
        <dgm:presLayoutVars>
          <dgm:bulletEnabled val="1"/>
        </dgm:presLayoutVars>
      </dgm:prSet>
      <dgm:spPr/>
      <dgm:t>
        <a:bodyPr/>
        <a:lstStyle/>
        <a:p>
          <a:endParaRPr lang="en-US"/>
        </a:p>
      </dgm:t>
    </dgm:pt>
    <dgm:pt modelId="{D93C825F-90C4-42BB-A282-FEDF759A7F65}" type="pres">
      <dgm:prSet presAssocID="{F20E9D0C-F29D-49A7-91A4-0AD93B94E5E5}" presName="TwoConn_1-2" presStyleLbl="fgAccFollowNode1" presStyleIdx="0" presStyleCnt="1" custLinFactX="-100000" custLinFactNeighborX="-135779" custLinFactNeighborY="-7859">
        <dgm:presLayoutVars>
          <dgm:bulletEnabled val="1"/>
        </dgm:presLayoutVars>
      </dgm:prSet>
      <dgm:spPr/>
      <dgm:t>
        <a:bodyPr/>
        <a:lstStyle/>
        <a:p>
          <a:endParaRPr lang="en-US"/>
        </a:p>
      </dgm:t>
    </dgm:pt>
    <dgm:pt modelId="{A13ADBDF-34EB-4318-ADB7-FF1B4D5B4FA7}" type="pres">
      <dgm:prSet presAssocID="{F20E9D0C-F29D-49A7-91A4-0AD93B94E5E5}" presName="TwoNodes_1_text" presStyleLbl="node1" presStyleIdx="1" presStyleCnt="2">
        <dgm:presLayoutVars>
          <dgm:bulletEnabled val="1"/>
        </dgm:presLayoutVars>
      </dgm:prSet>
      <dgm:spPr/>
      <dgm:t>
        <a:bodyPr/>
        <a:lstStyle/>
        <a:p>
          <a:endParaRPr lang="en-US"/>
        </a:p>
      </dgm:t>
    </dgm:pt>
    <dgm:pt modelId="{BFFCDA4D-313F-42F3-85C0-201642ADBF3D}" type="pres">
      <dgm:prSet presAssocID="{F20E9D0C-F29D-49A7-91A4-0AD93B94E5E5}" presName="TwoNodes_2_text" presStyleLbl="node1" presStyleIdx="1" presStyleCnt="2">
        <dgm:presLayoutVars>
          <dgm:bulletEnabled val="1"/>
        </dgm:presLayoutVars>
      </dgm:prSet>
      <dgm:spPr/>
      <dgm:t>
        <a:bodyPr/>
        <a:lstStyle/>
        <a:p>
          <a:endParaRPr lang="en-US"/>
        </a:p>
      </dgm:t>
    </dgm:pt>
  </dgm:ptLst>
  <dgm:cxnLst>
    <dgm:cxn modelId="{DE8D1652-6915-414F-B44E-8B3A1ABCE0BC}" type="presOf" srcId="{CB7083C7-26F9-4B83-83D8-2800FCAEDBBD}" destId="{1A61503C-BDFB-439D-8EA2-C6F39CC36961}" srcOrd="0" destOrd="0" presId="urn:microsoft.com/office/officeart/2005/8/layout/vProcess5"/>
    <dgm:cxn modelId="{9B0A4509-F713-4323-B175-76EAA81C3F6E}" type="presOf" srcId="{EE4B29D6-4DE0-4DA4-8F65-2497CCAF8F08}" destId="{9F151CE8-91E1-48A3-A24C-ACD789397A60}" srcOrd="0" destOrd="0" presId="urn:microsoft.com/office/officeart/2005/8/layout/vProcess5"/>
    <dgm:cxn modelId="{1F2F2CF8-BB7C-4F50-990B-3C268F812E7C}" srcId="{F20E9D0C-F29D-49A7-91A4-0AD93B94E5E5}" destId="{CB7083C7-26F9-4B83-83D8-2800FCAEDBBD}" srcOrd="1" destOrd="0" parTransId="{5072AD95-D2C1-48EB-B8DF-EAA003160310}" sibTransId="{34E0F678-6FCE-4013-B6A6-5FBE151F2D18}"/>
    <dgm:cxn modelId="{8FA5D536-7050-4396-A5EF-5B2F6EB68922}" type="presOf" srcId="{F20E9D0C-F29D-49A7-91A4-0AD93B94E5E5}" destId="{3BF4332A-3DC8-4D89-B8D7-73218F3F6259}" srcOrd="0" destOrd="0" presId="urn:microsoft.com/office/officeart/2005/8/layout/vProcess5"/>
    <dgm:cxn modelId="{AACB3B9F-78B1-4162-804A-2D6E1C04898F}" type="presOf" srcId="{CB7083C7-26F9-4B83-83D8-2800FCAEDBBD}" destId="{BFFCDA4D-313F-42F3-85C0-201642ADBF3D}" srcOrd="1" destOrd="0" presId="urn:microsoft.com/office/officeart/2005/8/layout/vProcess5"/>
    <dgm:cxn modelId="{1382CD9E-9EA5-4FA8-9E9A-5163D35AB943}" type="presOf" srcId="{995061D4-F3F6-4DBA-B7DD-B8D96BEF04CE}" destId="{D93C825F-90C4-42BB-A282-FEDF759A7F65}" srcOrd="0" destOrd="0" presId="urn:microsoft.com/office/officeart/2005/8/layout/vProcess5"/>
    <dgm:cxn modelId="{30CC69E7-79E5-4403-A5B8-A961A8B04B6E}" srcId="{F20E9D0C-F29D-49A7-91A4-0AD93B94E5E5}" destId="{EE4B29D6-4DE0-4DA4-8F65-2497CCAF8F08}" srcOrd="0" destOrd="0" parTransId="{5428BA64-E689-4626-B02A-FE01496159EA}" sibTransId="{995061D4-F3F6-4DBA-B7DD-B8D96BEF04CE}"/>
    <dgm:cxn modelId="{36D84168-02BF-4AF5-ADD5-AD8F7514B5CA}" type="presOf" srcId="{EE4B29D6-4DE0-4DA4-8F65-2497CCAF8F08}" destId="{A13ADBDF-34EB-4318-ADB7-FF1B4D5B4FA7}" srcOrd="1" destOrd="0" presId="urn:microsoft.com/office/officeart/2005/8/layout/vProcess5"/>
    <dgm:cxn modelId="{40331257-FAAF-4DFE-8847-677EFEF5E517}" type="presParOf" srcId="{3BF4332A-3DC8-4D89-B8D7-73218F3F6259}" destId="{F5794E92-B641-4EF6-A733-8324E8350ACF}" srcOrd="0" destOrd="0" presId="urn:microsoft.com/office/officeart/2005/8/layout/vProcess5"/>
    <dgm:cxn modelId="{4347BED4-7F38-4ADC-8757-8479E8314923}" type="presParOf" srcId="{3BF4332A-3DC8-4D89-B8D7-73218F3F6259}" destId="{9F151CE8-91E1-48A3-A24C-ACD789397A60}" srcOrd="1" destOrd="0" presId="urn:microsoft.com/office/officeart/2005/8/layout/vProcess5"/>
    <dgm:cxn modelId="{D8A40CEC-9645-4402-9585-4734AD3F9260}" type="presParOf" srcId="{3BF4332A-3DC8-4D89-B8D7-73218F3F6259}" destId="{1A61503C-BDFB-439D-8EA2-C6F39CC36961}" srcOrd="2" destOrd="0" presId="urn:microsoft.com/office/officeart/2005/8/layout/vProcess5"/>
    <dgm:cxn modelId="{2F7C1DC4-D167-412B-A51A-00AF06173B67}" type="presParOf" srcId="{3BF4332A-3DC8-4D89-B8D7-73218F3F6259}" destId="{D93C825F-90C4-42BB-A282-FEDF759A7F65}" srcOrd="3" destOrd="0" presId="urn:microsoft.com/office/officeart/2005/8/layout/vProcess5"/>
    <dgm:cxn modelId="{AC6447A5-0454-4326-A06E-F277F4B2120C}" type="presParOf" srcId="{3BF4332A-3DC8-4D89-B8D7-73218F3F6259}" destId="{A13ADBDF-34EB-4318-ADB7-FF1B4D5B4FA7}" srcOrd="4" destOrd="0" presId="urn:microsoft.com/office/officeart/2005/8/layout/vProcess5"/>
    <dgm:cxn modelId="{16631666-5EEC-4F72-B89E-2A84985762DF}" type="presParOf" srcId="{3BF4332A-3DC8-4D89-B8D7-73218F3F6259}" destId="{BFFCDA4D-313F-42F3-85C0-201642ADBF3D}"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6DF23F-C62C-4929-A475-A5F27423A3E3}"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en-US"/>
        </a:p>
      </dgm:t>
    </dgm:pt>
    <dgm:pt modelId="{717C8747-FEC3-4BF4-A53F-B1C78B41D7C1}">
      <dgm:prSet phldrT="[Text]"/>
      <dgm:spPr>
        <a:solidFill>
          <a:schemeClr val="accent1"/>
        </a:solidFill>
      </dgm:spPr>
      <dgm:t>
        <a:bodyPr/>
        <a:lstStyle/>
        <a:p>
          <a:r>
            <a:rPr lang="en-US" dirty="0" smtClean="0"/>
            <a:t>Licensing</a:t>
          </a:r>
          <a:endParaRPr lang="en-US" dirty="0"/>
        </a:p>
      </dgm:t>
    </dgm:pt>
    <dgm:pt modelId="{B28687E6-9149-458A-B6B6-B02AAA939711}" type="parTrans" cxnId="{5F7C46B2-E547-4D8B-9488-F9D3F1C23CDE}">
      <dgm:prSet/>
      <dgm:spPr/>
      <dgm:t>
        <a:bodyPr/>
        <a:lstStyle/>
        <a:p>
          <a:endParaRPr lang="en-US"/>
        </a:p>
      </dgm:t>
    </dgm:pt>
    <dgm:pt modelId="{BD6C0D07-AC9D-4318-BDEE-CF38BD6C97C9}" type="sibTrans" cxnId="{5F7C46B2-E547-4D8B-9488-F9D3F1C23CDE}">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7A0496EC-624E-4AF7-9876-3D3FF1AEB271}">
      <dgm:prSet phldrT="[Text]"/>
      <dgm:spPr>
        <a:solidFill>
          <a:schemeClr val="accent1"/>
        </a:solidFill>
      </dgm:spPr>
      <dgm:t>
        <a:bodyPr/>
        <a:lstStyle/>
        <a:p>
          <a:r>
            <a:rPr lang="en-US" dirty="0" smtClean="0"/>
            <a:t>Bundles</a:t>
          </a:r>
          <a:endParaRPr lang="en-US" dirty="0"/>
        </a:p>
      </dgm:t>
    </dgm:pt>
    <dgm:pt modelId="{A532C11B-1891-45F5-9F26-22CB8D49A317}" type="parTrans" cxnId="{0C71934C-8663-4E05-B9DD-493F1BAE6E4A}">
      <dgm:prSet/>
      <dgm:spPr/>
      <dgm:t>
        <a:bodyPr/>
        <a:lstStyle/>
        <a:p>
          <a:endParaRPr lang="en-US"/>
        </a:p>
      </dgm:t>
    </dgm:pt>
    <dgm:pt modelId="{5E22F65D-C4CF-4D78-97F0-C423536E37AF}" type="sibTrans" cxnId="{0C71934C-8663-4E05-B9DD-493F1BAE6E4A}">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DB927CF9-6877-4B3A-AEF6-C732D857D262}">
      <dgm:prSet phldrT="[Text]"/>
      <dgm:spPr>
        <a:solidFill>
          <a:schemeClr val="accent1"/>
        </a:solidFill>
      </dgm:spPr>
      <dgm:t>
        <a:bodyPr/>
        <a:lstStyle/>
        <a:p>
          <a:r>
            <a:rPr lang="en-US" dirty="0" smtClean="0"/>
            <a:t>Express</a:t>
          </a:r>
        </a:p>
        <a:p>
          <a:r>
            <a:rPr lang="en-US" dirty="0" smtClean="0"/>
            <a:t>Edition</a:t>
          </a:r>
          <a:endParaRPr lang="en-US" dirty="0"/>
        </a:p>
      </dgm:t>
    </dgm:pt>
    <dgm:pt modelId="{A3955CA2-13A5-4773-B095-5F8C6C13B5A8}" type="parTrans" cxnId="{6405CF05-5BEF-432A-A724-83DA95647904}">
      <dgm:prSet/>
      <dgm:spPr/>
      <dgm:t>
        <a:bodyPr/>
        <a:lstStyle/>
        <a:p>
          <a:endParaRPr lang="en-US"/>
        </a:p>
      </dgm:t>
    </dgm:pt>
    <dgm:pt modelId="{00CA41D5-7838-4E56-BCD4-228CFBA0DED0}" type="sibTrans" cxnId="{6405CF05-5BEF-432A-A724-83DA95647904}">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5E491D2F-FB16-4CDB-BF6C-EFB59D7E2F91}" type="pres">
      <dgm:prSet presAssocID="{D16DF23F-C62C-4929-A475-A5F27423A3E3}" presName="cycle" presStyleCnt="0">
        <dgm:presLayoutVars>
          <dgm:dir/>
          <dgm:resizeHandles val="exact"/>
        </dgm:presLayoutVars>
      </dgm:prSet>
      <dgm:spPr/>
      <dgm:t>
        <a:bodyPr/>
        <a:lstStyle/>
        <a:p>
          <a:endParaRPr lang="en-US"/>
        </a:p>
      </dgm:t>
    </dgm:pt>
    <dgm:pt modelId="{230C209C-EBA7-4CE4-A0C7-568991EABF97}" type="pres">
      <dgm:prSet presAssocID="{717C8747-FEC3-4BF4-A53F-B1C78B41D7C1}" presName="node" presStyleLbl="node1" presStyleIdx="0" presStyleCnt="3">
        <dgm:presLayoutVars>
          <dgm:bulletEnabled val="1"/>
        </dgm:presLayoutVars>
      </dgm:prSet>
      <dgm:spPr/>
      <dgm:t>
        <a:bodyPr/>
        <a:lstStyle/>
        <a:p>
          <a:endParaRPr lang="en-US"/>
        </a:p>
      </dgm:t>
    </dgm:pt>
    <dgm:pt modelId="{3F66DBD3-77CD-4A07-8A0F-406C61680F03}" type="pres">
      <dgm:prSet presAssocID="{717C8747-FEC3-4BF4-A53F-B1C78B41D7C1}" presName="spNode" presStyleCnt="0"/>
      <dgm:spPr/>
      <dgm:t>
        <a:bodyPr/>
        <a:lstStyle/>
        <a:p>
          <a:endParaRPr lang="en-US"/>
        </a:p>
      </dgm:t>
    </dgm:pt>
    <dgm:pt modelId="{39C3F002-77CD-4DA2-B881-A55CFBCCA998}" type="pres">
      <dgm:prSet presAssocID="{BD6C0D07-AC9D-4318-BDEE-CF38BD6C97C9}" presName="sibTrans" presStyleLbl="sibTrans1D1" presStyleIdx="0" presStyleCnt="3"/>
      <dgm:spPr/>
      <dgm:t>
        <a:bodyPr/>
        <a:lstStyle/>
        <a:p>
          <a:endParaRPr lang="en-US"/>
        </a:p>
      </dgm:t>
    </dgm:pt>
    <dgm:pt modelId="{BA15A2CE-9B5B-46D1-980D-5901C134CCB0}" type="pres">
      <dgm:prSet presAssocID="{7A0496EC-624E-4AF7-9876-3D3FF1AEB271}" presName="node" presStyleLbl="node1" presStyleIdx="1" presStyleCnt="3" custRadScaleRad="97215" custRadScaleInc="-63248">
        <dgm:presLayoutVars>
          <dgm:bulletEnabled val="1"/>
        </dgm:presLayoutVars>
      </dgm:prSet>
      <dgm:spPr/>
      <dgm:t>
        <a:bodyPr/>
        <a:lstStyle/>
        <a:p>
          <a:endParaRPr lang="en-US"/>
        </a:p>
      </dgm:t>
    </dgm:pt>
    <dgm:pt modelId="{E4BDE045-8573-4D50-BB8C-82C51DDBE633}" type="pres">
      <dgm:prSet presAssocID="{7A0496EC-624E-4AF7-9876-3D3FF1AEB271}" presName="spNode" presStyleCnt="0"/>
      <dgm:spPr/>
      <dgm:t>
        <a:bodyPr/>
        <a:lstStyle/>
        <a:p>
          <a:endParaRPr lang="en-US"/>
        </a:p>
      </dgm:t>
    </dgm:pt>
    <dgm:pt modelId="{7867534B-4E1A-46AB-B2C2-9DB687D1763C}" type="pres">
      <dgm:prSet presAssocID="{5E22F65D-C4CF-4D78-97F0-C423536E37AF}" presName="sibTrans" presStyleLbl="sibTrans1D1" presStyleIdx="1" presStyleCnt="3"/>
      <dgm:spPr/>
      <dgm:t>
        <a:bodyPr/>
        <a:lstStyle/>
        <a:p>
          <a:endParaRPr lang="en-US"/>
        </a:p>
      </dgm:t>
    </dgm:pt>
    <dgm:pt modelId="{2C3D1F5B-06ED-44E7-BF0E-E27A52ECA099}" type="pres">
      <dgm:prSet presAssocID="{DB927CF9-6877-4B3A-AEF6-C732D857D262}" presName="node" presStyleLbl="node1" presStyleIdx="2" presStyleCnt="3" custRadScaleRad="90630" custRadScaleInc="62449">
        <dgm:presLayoutVars>
          <dgm:bulletEnabled val="1"/>
        </dgm:presLayoutVars>
      </dgm:prSet>
      <dgm:spPr/>
      <dgm:t>
        <a:bodyPr/>
        <a:lstStyle/>
        <a:p>
          <a:endParaRPr lang="en-US"/>
        </a:p>
      </dgm:t>
    </dgm:pt>
    <dgm:pt modelId="{8AF45382-D9E5-481A-820E-523E859396D1}" type="pres">
      <dgm:prSet presAssocID="{DB927CF9-6877-4B3A-AEF6-C732D857D262}" presName="spNode" presStyleCnt="0"/>
      <dgm:spPr/>
      <dgm:t>
        <a:bodyPr/>
        <a:lstStyle/>
        <a:p>
          <a:endParaRPr lang="en-US"/>
        </a:p>
      </dgm:t>
    </dgm:pt>
    <dgm:pt modelId="{9E7CD073-9290-4B64-B469-397BE999E76E}" type="pres">
      <dgm:prSet presAssocID="{00CA41D5-7838-4E56-BCD4-228CFBA0DED0}" presName="sibTrans" presStyleLbl="sibTrans1D1" presStyleIdx="2" presStyleCnt="3"/>
      <dgm:spPr/>
      <dgm:t>
        <a:bodyPr/>
        <a:lstStyle/>
        <a:p>
          <a:endParaRPr lang="en-US"/>
        </a:p>
      </dgm:t>
    </dgm:pt>
  </dgm:ptLst>
  <dgm:cxnLst>
    <dgm:cxn modelId="{C9DC4309-FF00-4EEE-A3E6-0EE133AC4B0F}" type="presOf" srcId="{D16DF23F-C62C-4929-A475-A5F27423A3E3}" destId="{5E491D2F-FB16-4CDB-BF6C-EFB59D7E2F91}" srcOrd="0" destOrd="0" presId="urn:microsoft.com/office/officeart/2005/8/layout/cycle6"/>
    <dgm:cxn modelId="{767ECBB8-FE6F-4B9C-9A65-A6D3E2E6B2B9}" type="presOf" srcId="{00CA41D5-7838-4E56-BCD4-228CFBA0DED0}" destId="{9E7CD073-9290-4B64-B469-397BE999E76E}" srcOrd="0" destOrd="0" presId="urn:microsoft.com/office/officeart/2005/8/layout/cycle6"/>
    <dgm:cxn modelId="{6FAF96BB-C13E-4CEE-B5FD-679235CAFC1D}" type="presOf" srcId="{7A0496EC-624E-4AF7-9876-3D3FF1AEB271}" destId="{BA15A2CE-9B5B-46D1-980D-5901C134CCB0}" srcOrd="0" destOrd="0" presId="urn:microsoft.com/office/officeart/2005/8/layout/cycle6"/>
    <dgm:cxn modelId="{5C73F8BC-EBDE-4983-AE9C-A310CEF95413}" type="presOf" srcId="{BD6C0D07-AC9D-4318-BDEE-CF38BD6C97C9}" destId="{39C3F002-77CD-4DA2-B881-A55CFBCCA998}" srcOrd="0" destOrd="0" presId="urn:microsoft.com/office/officeart/2005/8/layout/cycle6"/>
    <dgm:cxn modelId="{6405CF05-5BEF-432A-A724-83DA95647904}" srcId="{D16DF23F-C62C-4929-A475-A5F27423A3E3}" destId="{DB927CF9-6877-4B3A-AEF6-C732D857D262}" srcOrd="2" destOrd="0" parTransId="{A3955CA2-13A5-4773-B095-5F8C6C13B5A8}" sibTransId="{00CA41D5-7838-4E56-BCD4-228CFBA0DED0}"/>
    <dgm:cxn modelId="{5E7EFE2B-70DC-4F8A-B61E-7327B873E38E}" type="presOf" srcId="{5E22F65D-C4CF-4D78-97F0-C423536E37AF}" destId="{7867534B-4E1A-46AB-B2C2-9DB687D1763C}" srcOrd="0" destOrd="0" presId="urn:microsoft.com/office/officeart/2005/8/layout/cycle6"/>
    <dgm:cxn modelId="{0C71934C-8663-4E05-B9DD-493F1BAE6E4A}" srcId="{D16DF23F-C62C-4929-A475-A5F27423A3E3}" destId="{7A0496EC-624E-4AF7-9876-3D3FF1AEB271}" srcOrd="1" destOrd="0" parTransId="{A532C11B-1891-45F5-9F26-22CB8D49A317}" sibTransId="{5E22F65D-C4CF-4D78-97F0-C423536E37AF}"/>
    <dgm:cxn modelId="{4799E625-C817-4E97-B967-48E9D84DA171}" type="presOf" srcId="{717C8747-FEC3-4BF4-A53F-B1C78B41D7C1}" destId="{230C209C-EBA7-4CE4-A0C7-568991EABF97}" srcOrd="0" destOrd="0" presId="urn:microsoft.com/office/officeart/2005/8/layout/cycle6"/>
    <dgm:cxn modelId="{A18D3EAE-40C1-4263-A657-554C8DDC3969}" type="presOf" srcId="{DB927CF9-6877-4B3A-AEF6-C732D857D262}" destId="{2C3D1F5B-06ED-44E7-BF0E-E27A52ECA099}" srcOrd="0" destOrd="0" presId="urn:microsoft.com/office/officeart/2005/8/layout/cycle6"/>
    <dgm:cxn modelId="{5F7C46B2-E547-4D8B-9488-F9D3F1C23CDE}" srcId="{D16DF23F-C62C-4929-A475-A5F27423A3E3}" destId="{717C8747-FEC3-4BF4-A53F-B1C78B41D7C1}" srcOrd="0" destOrd="0" parTransId="{B28687E6-9149-458A-B6B6-B02AAA939711}" sibTransId="{BD6C0D07-AC9D-4318-BDEE-CF38BD6C97C9}"/>
    <dgm:cxn modelId="{A9CE4238-F2DD-495A-BF04-BF96E9B93A35}" type="presParOf" srcId="{5E491D2F-FB16-4CDB-BF6C-EFB59D7E2F91}" destId="{230C209C-EBA7-4CE4-A0C7-568991EABF97}" srcOrd="0" destOrd="0" presId="urn:microsoft.com/office/officeart/2005/8/layout/cycle6"/>
    <dgm:cxn modelId="{1D977B85-DA27-442A-AA06-282F126F484C}" type="presParOf" srcId="{5E491D2F-FB16-4CDB-BF6C-EFB59D7E2F91}" destId="{3F66DBD3-77CD-4A07-8A0F-406C61680F03}" srcOrd="1" destOrd="0" presId="urn:microsoft.com/office/officeart/2005/8/layout/cycle6"/>
    <dgm:cxn modelId="{1C3E541D-BFE5-4E6F-B240-C822C6AAAEBF}" type="presParOf" srcId="{5E491D2F-FB16-4CDB-BF6C-EFB59D7E2F91}" destId="{39C3F002-77CD-4DA2-B881-A55CFBCCA998}" srcOrd="2" destOrd="0" presId="urn:microsoft.com/office/officeart/2005/8/layout/cycle6"/>
    <dgm:cxn modelId="{25AF3760-BF30-4ECE-BA0B-E318B4618C4B}" type="presParOf" srcId="{5E491D2F-FB16-4CDB-BF6C-EFB59D7E2F91}" destId="{BA15A2CE-9B5B-46D1-980D-5901C134CCB0}" srcOrd="3" destOrd="0" presId="urn:microsoft.com/office/officeart/2005/8/layout/cycle6"/>
    <dgm:cxn modelId="{4287421F-FF30-489F-9051-6AE0250059D7}" type="presParOf" srcId="{5E491D2F-FB16-4CDB-BF6C-EFB59D7E2F91}" destId="{E4BDE045-8573-4D50-BB8C-82C51DDBE633}" srcOrd="4" destOrd="0" presId="urn:microsoft.com/office/officeart/2005/8/layout/cycle6"/>
    <dgm:cxn modelId="{1BD8AA1C-04A8-410C-8C38-1B3A79454945}" type="presParOf" srcId="{5E491D2F-FB16-4CDB-BF6C-EFB59D7E2F91}" destId="{7867534B-4E1A-46AB-B2C2-9DB687D1763C}" srcOrd="5" destOrd="0" presId="urn:microsoft.com/office/officeart/2005/8/layout/cycle6"/>
    <dgm:cxn modelId="{17477E7E-4860-44F3-8475-E406AF0C8318}" type="presParOf" srcId="{5E491D2F-FB16-4CDB-BF6C-EFB59D7E2F91}" destId="{2C3D1F5B-06ED-44E7-BF0E-E27A52ECA099}" srcOrd="6" destOrd="0" presId="urn:microsoft.com/office/officeart/2005/8/layout/cycle6"/>
    <dgm:cxn modelId="{FF3CB64E-8DF6-47D5-996D-C9CDFF42775F}" type="presParOf" srcId="{5E491D2F-FB16-4CDB-BF6C-EFB59D7E2F91}" destId="{8AF45382-D9E5-481A-820E-523E859396D1}" srcOrd="7" destOrd="0" presId="urn:microsoft.com/office/officeart/2005/8/layout/cycle6"/>
    <dgm:cxn modelId="{9AD29114-35E7-40F1-8B81-FD41A88CE62E}" type="presParOf" srcId="{5E491D2F-FB16-4CDB-BF6C-EFB59D7E2F91}" destId="{9E7CD073-9290-4B64-B469-397BE999E76E}" srcOrd="8"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44C4DE-A71E-4D39-AE18-077309359727}">
      <dsp:nvSpPr>
        <dsp:cNvPr id="0" name=""/>
        <dsp:cNvSpPr/>
      </dsp:nvSpPr>
      <dsp:spPr>
        <a:xfrm>
          <a:off x="601393" y="0"/>
          <a:ext cx="6815796" cy="3094613"/>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65A4688-7A7B-40DB-A432-D97192179915}">
      <dsp:nvSpPr>
        <dsp:cNvPr id="0" name=""/>
        <dsp:cNvSpPr/>
      </dsp:nvSpPr>
      <dsp:spPr>
        <a:xfrm>
          <a:off x="33411" y="928383"/>
          <a:ext cx="1857919" cy="123784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Overview</a:t>
          </a:r>
          <a:endParaRPr lang="en-US" sz="3000" kern="1200" dirty="0"/>
        </a:p>
      </dsp:txBody>
      <dsp:txXfrm>
        <a:off x="33411" y="928383"/>
        <a:ext cx="1857919" cy="1237845"/>
      </dsp:txXfrm>
    </dsp:sp>
    <dsp:sp modelId="{2FC5AE02-8DDB-4E55-8743-90CCDD7BA2A8}">
      <dsp:nvSpPr>
        <dsp:cNvPr id="0" name=""/>
        <dsp:cNvSpPr/>
      </dsp:nvSpPr>
      <dsp:spPr>
        <a:xfrm>
          <a:off x="2086901" y="928383"/>
          <a:ext cx="1857919" cy="123784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Progress</a:t>
          </a:r>
          <a:endParaRPr lang="en-US" sz="3000" kern="1200" dirty="0"/>
        </a:p>
      </dsp:txBody>
      <dsp:txXfrm>
        <a:off x="2086901" y="928383"/>
        <a:ext cx="1857919" cy="1237845"/>
      </dsp:txXfrm>
    </dsp:sp>
    <dsp:sp modelId="{90BE4EB4-5143-4890-97E1-77EB8758A183}">
      <dsp:nvSpPr>
        <dsp:cNvPr id="0" name=""/>
        <dsp:cNvSpPr/>
      </dsp:nvSpPr>
      <dsp:spPr>
        <a:xfrm>
          <a:off x="4140390" y="928383"/>
          <a:ext cx="1857919" cy="123784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Business</a:t>
          </a:r>
        </a:p>
      </dsp:txBody>
      <dsp:txXfrm>
        <a:off x="4140390" y="928383"/>
        <a:ext cx="1857919" cy="1237845"/>
      </dsp:txXfrm>
    </dsp:sp>
    <dsp:sp modelId="{6AD17B60-9FBD-44E3-BA8E-96D6EBE15E3C}">
      <dsp:nvSpPr>
        <dsp:cNvPr id="0" name=""/>
        <dsp:cNvSpPr/>
      </dsp:nvSpPr>
      <dsp:spPr>
        <a:xfrm>
          <a:off x="6160566" y="928383"/>
          <a:ext cx="1857919" cy="123784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Vision</a:t>
          </a:r>
        </a:p>
      </dsp:txBody>
      <dsp:txXfrm>
        <a:off x="6160566" y="928383"/>
        <a:ext cx="1857919" cy="12378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44C4DE-A71E-4D39-AE18-077309359727}">
      <dsp:nvSpPr>
        <dsp:cNvPr id="0" name=""/>
        <dsp:cNvSpPr/>
      </dsp:nvSpPr>
      <dsp:spPr>
        <a:xfrm>
          <a:off x="601393" y="0"/>
          <a:ext cx="6815796" cy="3094613"/>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65A4688-7A7B-40DB-A432-D97192179915}">
      <dsp:nvSpPr>
        <dsp:cNvPr id="0" name=""/>
        <dsp:cNvSpPr/>
      </dsp:nvSpPr>
      <dsp:spPr>
        <a:xfrm>
          <a:off x="33411" y="928383"/>
          <a:ext cx="1857919" cy="1237845"/>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Overview</a:t>
          </a:r>
          <a:endParaRPr lang="en-US" sz="3000" kern="1200" dirty="0"/>
        </a:p>
      </dsp:txBody>
      <dsp:txXfrm>
        <a:off x="33411" y="928383"/>
        <a:ext cx="1857919" cy="1237845"/>
      </dsp:txXfrm>
    </dsp:sp>
    <dsp:sp modelId="{2FC5AE02-8DDB-4E55-8743-90CCDD7BA2A8}">
      <dsp:nvSpPr>
        <dsp:cNvPr id="0" name=""/>
        <dsp:cNvSpPr/>
      </dsp:nvSpPr>
      <dsp:spPr>
        <a:xfrm>
          <a:off x="2086901" y="928383"/>
          <a:ext cx="1857919" cy="1237845"/>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Progress</a:t>
          </a:r>
          <a:endParaRPr lang="en-US" sz="3000" kern="1200" dirty="0"/>
        </a:p>
      </dsp:txBody>
      <dsp:txXfrm>
        <a:off x="2086901" y="928383"/>
        <a:ext cx="1857919" cy="1237845"/>
      </dsp:txXfrm>
    </dsp:sp>
    <dsp:sp modelId="{90BE4EB4-5143-4890-97E1-77EB8758A183}">
      <dsp:nvSpPr>
        <dsp:cNvPr id="0" name=""/>
        <dsp:cNvSpPr/>
      </dsp:nvSpPr>
      <dsp:spPr>
        <a:xfrm>
          <a:off x="4140390" y="928383"/>
          <a:ext cx="1857919" cy="1237845"/>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Business</a:t>
          </a:r>
        </a:p>
      </dsp:txBody>
      <dsp:txXfrm>
        <a:off x="4140390" y="928383"/>
        <a:ext cx="1857919" cy="1237845"/>
      </dsp:txXfrm>
    </dsp:sp>
    <dsp:sp modelId="{6AD17B60-9FBD-44E3-BA8E-96D6EBE15E3C}">
      <dsp:nvSpPr>
        <dsp:cNvPr id="0" name=""/>
        <dsp:cNvSpPr/>
      </dsp:nvSpPr>
      <dsp:spPr>
        <a:xfrm>
          <a:off x="6160566" y="928383"/>
          <a:ext cx="1857919" cy="1237845"/>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Vision</a:t>
          </a:r>
        </a:p>
      </dsp:txBody>
      <dsp:txXfrm>
        <a:off x="6160566" y="928383"/>
        <a:ext cx="1857919" cy="12378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44C4DE-A71E-4D39-AE18-077309359727}">
      <dsp:nvSpPr>
        <dsp:cNvPr id="0" name=""/>
        <dsp:cNvSpPr/>
      </dsp:nvSpPr>
      <dsp:spPr>
        <a:xfrm>
          <a:off x="601393" y="0"/>
          <a:ext cx="6815796" cy="3094613"/>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65A4688-7A7B-40DB-A432-D97192179915}">
      <dsp:nvSpPr>
        <dsp:cNvPr id="0" name=""/>
        <dsp:cNvSpPr/>
      </dsp:nvSpPr>
      <dsp:spPr>
        <a:xfrm>
          <a:off x="33411" y="928383"/>
          <a:ext cx="1857919" cy="1237845"/>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Overview</a:t>
          </a:r>
          <a:endParaRPr lang="en-US" sz="3000" kern="1200" dirty="0"/>
        </a:p>
      </dsp:txBody>
      <dsp:txXfrm>
        <a:off x="33411" y="928383"/>
        <a:ext cx="1857919" cy="1237845"/>
      </dsp:txXfrm>
    </dsp:sp>
    <dsp:sp modelId="{2FC5AE02-8DDB-4E55-8743-90CCDD7BA2A8}">
      <dsp:nvSpPr>
        <dsp:cNvPr id="0" name=""/>
        <dsp:cNvSpPr/>
      </dsp:nvSpPr>
      <dsp:spPr>
        <a:xfrm>
          <a:off x="2086901" y="928383"/>
          <a:ext cx="1857919" cy="1237845"/>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Progress</a:t>
          </a:r>
          <a:endParaRPr lang="en-US" sz="3000" kern="1200" dirty="0"/>
        </a:p>
      </dsp:txBody>
      <dsp:txXfrm>
        <a:off x="2086901" y="928383"/>
        <a:ext cx="1857919" cy="1237845"/>
      </dsp:txXfrm>
    </dsp:sp>
    <dsp:sp modelId="{90BE4EB4-5143-4890-97E1-77EB8758A183}">
      <dsp:nvSpPr>
        <dsp:cNvPr id="0" name=""/>
        <dsp:cNvSpPr/>
      </dsp:nvSpPr>
      <dsp:spPr>
        <a:xfrm>
          <a:off x="4140390" y="928383"/>
          <a:ext cx="1857919" cy="1237845"/>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Business</a:t>
          </a:r>
        </a:p>
      </dsp:txBody>
      <dsp:txXfrm>
        <a:off x="4140390" y="928383"/>
        <a:ext cx="1857919" cy="1237845"/>
      </dsp:txXfrm>
    </dsp:sp>
    <dsp:sp modelId="{6AD17B60-9FBD-44E3-BA8E-96D6EBE15E3C}">
      <dsp:nvSpPr>
        <dsp:cNvPr id="0" name=""/>
        <dsp:cNvSpPr/>
      </dsp:nvSpPr>
      <dsp:spPr>
        <a:xfrm>
          <a:off x="6160566" y="928383"/>
          <a:ext cx="1857919" cy="1237845"/>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Vision</a:t>
          </a:r>
        </a:p>
      </dsp:txBody>
      <dsp:txXfrm>
        <a:off x="6160566" y="928383"/>
        <a:ext cx="1857919" cy="12378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44C4DE-A71E-4D39-AE18-077309359727}">
      <dsp:nvSpPr>
        <dsp:cNvPr id="0" name=""/>
        <dsp:cNvSpPr/>
      </dsp:nvSpPr>
      <dsp:spPr>
        <a:xfrm>
          <a:off x="601393" y="0"/>
          <a:ext cx="6815796" cy="3094613"/>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65A4688-7A7B-40DB-A432-D97192179915}">
      <dsp:nvSpPr>
        <dsp:cNvPr id="0" name=""/>
        <dsp:cNvSpPr/>
      </dsp:nvSpPr>
      <dsp:spPr>
        <a:xfrm>
          <a:off x="33411" y="928383"/>
          <a:ext cx="1857919" cy="1237845"/>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Overview</a:t>
          </a:r>
          <a:endParaRPr lang="en-US" sz="3000" kern="1200" dirty="0"/>
        </a:p>
      </dsp:txBody>
      <dsp:txXfrm>
        <a:off x="33411" y="928383"/>
        <a:ext cx="1857919" cy="1237845"/>
      </dsp:txXfrm>
    </dsp:sp>
    <dsp:sp modelId="{2FC5AE02-8DDB-4E55-8743-90CCDD7BA2A8}">
      <dsp:nvSpPr>
        <dsp:cNvPr id="0" name=""/>
        <dsp:cNvSpPr/>
      </dsp:nvSpPr>
      <dsp:spPr>
        <a:xfrm>
          <a:off x="2086901" y="928383"/>
          <a:ext cx="1857919" cy="1237845"/>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Progress</a:t>
          </a:r>
          <a:endParaRPr lang="en-US" sz="3000" kern="1200" dirty="0"/>
        </a:p>
      </dsp:txBody>
      <dsp:txXfrm>
        <a:off x="2086901" y="928383"/>
        <a:ext cx="1857919" cy="1237845"/>
      </dsp:txXfrm>
    </dsp:sp>
    <dsp:sp modelId="{90BE4EB4-5143-4890-97E1-77EB8758A183}">
      <dsp:nvSpPr>
        <dsp:cNvPr id="0" name=""/>
        <dsp:cNvSpPr/>
      </dsp:nvSpPr>
      <dsp:spPr>
        <a:xfrm>
          <a:off x="4140390" y="928383"/>
          <a:ext cx="1857919" cy="1237845"/>
        </a:xfrm>
        <a:prstGeom prst="round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Business</a:t>
          </a:r>
        </a:p>
      </dsp:txBody>
      <dsp:txXfrm>
        <a:off x="4140390" y="928383"/>
        <a:ext cx="1857919" cy="1237845"/>
      </dsp:txXfrm>
    </dsp:sp>
    <dsp:sp modelId="{6AD17B60-9FBD-44E3-BA8E-96D6EBE15E3C}">
      <dsp:nvSpPr>
        <dsp:cNvPr id="0" name=""/>
        <dsp:cNvSpPr/>
      </dsp:nvSpPr>
      <dsp:spPr>
        <a:xfrm>
          <a:off x="6160566" y="928383"/>
          <a:ext cx="1857919" cy="1237845"/>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Vision</a:t>
          </a:r>
        </a:p>
      </dsp:txBody>
      <dsp:txXfrm>
        <a:off x="6160566" y="928383"/>
        <a:ext cx="1857919" cy="123784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0C209C-EBA7-4CE4-A0C7-568991EABF97}">
      <dsp:nvSpPr>
        <dsp:cNvPr id="0" name=""/>
        <dsp:cNvSpPr/>
      </dsp:nvSpPr>
      <dsp:spPr>
        <a:xfrm>
          <a:off x="2220173" y="1383"/>
          <a:ext cx="1373036" cy="892473"/>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User Experience</a:t>
          </a:r>
          <a:endParaRPr lang="en-US" sz="1700" kern="1200" dirty="0"/>
        </a:p>
      </dsp:txBody>
      <dsp:txXfrm>
        <a:off x="2220173" y="1383"/>
        <a:ext cx="1373036" cy="892473"/>
      </dsp:txXfrm>
    </dsp:sp>
    <dsp:sp modelId="{39C3F002-77CD-4DA2-B881-A55CFBCCA998}">
      <dsp:nvSpPr>
        <dsp:cNvPr id="0" name=""/>
        <dsp:cNvSpPr/>
      </dsp:nvSpPr>
      <dsp:spPr>
        <a:xfrm>
          <a:off x="1191789" y="474413"/>
          <a:ext cx="3566056" cy="3566056"/>
        </a:xfrm>
        <a:custGeom>
          <a:avLst/>
          <a:gdLst/>
          <a:ahLst/>
          <a:cxnLst/>
          <a:rect l="0" t="0" r="0" b="0"/>
          <a:pathLst>
            <a:path>
              <a:moveTo>
                <a:pt x="2410139" y="113920"/>
              </a:moveTo>
              <a:arcTo wR="1783028" hR="1783028" stAng="17435523" swAng="1778968"/>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 modelId="{A43FD7F1-9C15-4DBB-9EAB-5316C255C8F2}">
      <dsp:nvSpPr>
        <dsp:cNvPr id="0" name=""/>
        <dsp:cNvSpPr/>
      </dsp:nvSpPr>
      <dsp:spPr>
        <a:xfrm>
          <a:off x="3821798" y="1124268"/>
          <a:ext cx="1561307" cy="892473"/>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“Instant On”</a:t>
          </a:r>
          <a:endParaRPr lang="en-US" sz="1700" kern="1200" dirty="0"/>
        </a:p>
      </dsp:txBody>
      <dsp:txXfrm>
        <a:off x="3821798" y="1124268"/>
        <a:ext cx="1561307" cy="892473"/>
      </dsp:txXfrm>
    </dsp:sp>
    <dsp:sp modelId="{97F7D6B4-1F39-404F-93D9-6E86B297DBC9}">
      <dsp:nvSpPr>
        <dsp:cNvPr id="0" name=""/>
        <dsp:cNvSpPr/>
      </dsp:nvSpPr>
      <dsp:spPr>
        <a:xfrm>
          <a:off x="1155672" y="401684"/>
          <a:ext cx="3566056" cy="3566056"/>
        </a:xfrm>
        <a:custGeom>
          <a:avLst/>
          <a:gdLst/>
          <a:ahLst/>
          <a:cxnLst/>
          <a:rect l="0" t="0" r="0" b="0"/>
          <a:pathLst>
            <a:path>
              <a:moveTo>
                <a:pt x="3559263" y="1627545"/>
              </a:moveTo>
              <a:arcTo wR="1783028" hR="1783028" stAng="21299843" swAng="2422087"/>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 modelId="{F060EE17-1B9D-42A5-8CD5-DC87207C3720}">
      <dsp:nvSpPr>
        <dsp:cNvPr id="0" name=""/>
        <dsp:cNvSpPr/>
      </dsp:nvSpPr>
      <dsp:spPr>
        <a:xfrm>
          <a:off x="3268211" y="3226911"/>
          <a:ext cx="1373036" cy="892473"/>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Performance</a:t>
          </a:r>
          <a:endParaRPr lang="en-US" sz="1700" kern="1200" dirty="0"/>
        </a:p>
      </dsp:txBody>
      <dsp:txXfrm>
        <a:off x="3268211" y="3226911"/>
        <a:ext cx="1373036" cy="892473"/>
      </dsp:txXfrm>
    </dsp:sp>
    <dsp:sp modelId="{640F396E-4738-4B12-ABF4-717CD7E0D1E2}">
      <dsp:nvSpPr>
        <dsp:cNvPr id="0" name=""/>
        <dsp:cNvSpPr/>
      </dsp:nvSpPr>
      <dsp:spPr>
        <a:xfrm>
          <a:off x="1123664" y="447620"/>
          <a:ext cx="3566056" cy="3566056"/>
        </a:xfrm>
        <a:custGeom>
          <a:avLst/>
          <a:gdLst/>
          <a:ahLst/>
          <a:cxnLst/>
          <a:rect l="0" t="0" r="0" b="0"/>
          <a:pathLst>
            <a:path>
              <a:moveTo>
                <a:pt x="2137463" y="3530473"/>
              </a:moveTo>
              <a:arcTo wR="1783028" hR="1783028" stAng="4712051" swAng="1375897"/>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 modelId="{BA15A2CE-9B5B-46D1-980D-5901C134CCB0}">
      <dsp:nvSpPr>
        <dsp:cNvPr id="0" name=""/>
        <dsp:cNvSpPr/>
      </dsp:nvSpPr>
      <dsp:spPr>
        <a:xfrm>
          <a:off x="1172136" y="3226911"/>
          <a:ext cx="1373036" cy="892473"/>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Social &amp; Mobile</a:t>
          </a:r>
          <a:endParaRPr lang="en-US" sz="1700" kern="1200" dirty="0"/>
        </a:p>
      </dsp:txBody>
      <dsp:txXfrm>
        <a:off x="1172136" y="3226911"/>
        <a:ext cx="1373036" cy="892473"/>
      </dsp:txXfrm>
    </dsp:sp>
    <dsp:sp modelId="{7867534B-4E1A-46AB-B2C2-9DB687D1763C}">
      <dsp:nvSpPr>
        <dsp:cNvPr id="0" name=""/>
        <dsp:cNvSpPr/>
      </dsp:nvSpPr>
      <dsp:spPr>
        <a:xfrm>
          <a:off x="1123664" y="447620"/>
          <a:ext cx="3566056" cy="3566056"/>
        </a:xfrm>
        <a:custGeom>
          <a:avLst/>
          <a:gdLst/>
          <a:ahLst/>
          <a:cxnLst/>
          <a:rect l="0" t="0" r="0" b="0"/>
          <a:pathLst>
            <a:path>
              <a:moveTo>
                <a:pt x="297948" y="2769803"/>
              </a:moveTo>
              <a:arcTo wR="1783028" hR="1783028" stAng="8783853" swAng="2196215"/>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 modelId="{2C3D1F5B-06ED-44E7-BF0E-E27A52ECA099}">
      <dsp:nvSpPr>
        <dsp:cNvPr id="0" name=""/>
        <dsp:cNvSpPr/>
      </dsp:nvSpPr>
      <dsp:spPr>
        <a:xfrm>
          <a:off x="524413" y="1233425"/>
          <a:ext cx="1373036" cy="892473"/>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Enterprise Integration</a:t>
          </a:r>
          <a:endParaRPr lang="en-US" sz="1700" kern="1200" dirty="0"/>
        </a:p>
      </dsp:txBody>
      <dsp:txXfrm>
        <a:off x="524413" y="1233425"/>
        <a:ext cx="1373036" cy="892473"/>
      </dsp:txXfrm>
    </dsp:sp>
    <dsp:sp modelId="{9E7CD073-9290-4B64-B469-397BE999E76E}">
      <dsp:nvSpPr>
        <dsp:cNvPr id="0" name=""/>
        <dsp:cNvSpPr/>
      </dsp:nvSpPr>
      <dsp:spPr>
        <a:xfrm>
          <a:off x="1123664" y="447620"/>
          <a:ext cx="3566056" cy="3566056"/>
        </a:xfrm>
        <a:custGeom>
          <a:avLst/>
          <a:gdLst/>
          <a:ahLst/>
          <a:cxnLst/>
          <a:rect l="0" t="0" r="0" b="0"/>
          <a:pathLst>
            <a:path>
              <a:moveTo>
                <a:pt x="310689" y="777339"/>
              </a:moveTo>
              <a:arcTo wR="1783028" hR="1783028" stAng="12860114" swAng="1961424"/>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151CE8-91E1-48A3-A24C-ACD789397A60}">
      <dsp:nvSpPr>
        <dsp:cNvPr id="0" name=""/>
        <dsp:cNvSpPr/>
      </dsp:nvSpPr>
      <dsp:spPr>
        <a:xfrm>
          <a:off x="303214" y="0"/>
          <a:ext cx="4597064" cy="11737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err="1" smtClean="0"/>
            <a:t>DotNetNuke</a:t>
          </a:r>
          <a:r>
            <a:rPr lang="en-US" sz="3100" kern="1200" dirty="0" smtClean="0"/>
            <a:t> 6.0</a:t>
          </a:r>
          <a:br>
            <a:rPr lang="en-US" sz="3100" kern="1200" dirty="0" smtClean="0"/>
          </a:br>
          <a:r>
            <a:rPr lang="en-US" sz="3100" kern="1200" dirty="0" smtClean="0"/>
            <a:t>Q2 2011</a:t>
          </a:r>
          <a:endParaRPr lang="en-US" sz="3100" kern="1200" dirty="0"/>
        </a:p>
      </dsp:txBody>
      <dsp:txXfrm>
        <a:off x="303214" y="0"/>
        <a:ext cx="3762954" cy="1173730"/>
      </dsp:txXfrm>
    </dsp:sp>
    <dsp:sp modelId="{1A61503C-BDFB-439D-8EA2-C6F39CC36961}">
      <dsp:nvSpPr>
        <dsp:cNvPr id="0" name=""/>
        <dsp:cNvSpPr/>
      </dsp:nvSpPr>
      <dsp:spPr>
        <a:xfrm>
          <a:off x="2358484" y="1434559"/>
          <a:ext cx="4551968" cy="11737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err="1" smtClean="0"/>
            <a:t>DotNetNuke</a:t>
          </a:r>
          <a:r>
            <a:rPr lang="en-US" sz="3100" kern="1200" dirty="0" smtClean="0"/>
            <a:t> 6.1</a:t>
          </a:r>
          <a:br>
            <a:rPr lang="en-US" sz="3100" kern="1200" dirty="0" smtClean="0"/>
          </a:br>
          <a:r>
            <a:rPr lang="en-US" sz="3100" kern="1200" dirty="0" smtClean="0"/>
            <a:t>Q4 2011</a:t>
          </a:r>
          <a:endParaRPr lang="en-US" sz="3100" kern="1200" dirty="0"/>
        </a:p>
      </dsp:txBody>
      <dsp:txXfrm>
        <a:off x="2358484" y="1434559"/>
        <a:ext cx="3198061" cy="1173730"/>
      </dsp:txXfrm>
    </dsp:sp>
    <dsp:sp modelId="{D93C825F-90C4-42BB-A282-FEDF759A7F65}">
      <dsp:nvSpPr>
        <dsp:cNvPr id="0" name=""/>
        <dsp:cNvSpPr/>
      </dsp:nvSpPr>
      <dsp:spPr>
        <a:xfrm>
          <a:off x="3745370" y="862724"/>
          <a:ext cx="762924" cy="76292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3745370" y="862724"/>
        <a:ext cx="762924" cy="76292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0C209C-EBA7-4CE4-A0C7-568991EABF97}">
      <dsp:nvSpPr>
        <dsp:cNvPr id="0" name=""/>
        <dsp:cNvSpPr/>
      </dsp:nvSpPr>
      <dsp:spPr>
        <a:xfrm>
          <a:off x="2033594" y="502"/>
          <a:ext cx="1840330" cy="1196215"/>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Licensing</a:t>
          </a:r>
          <a:endParaRPr lang="en-US" sz="2600" kern="1200" dirty="0"/>
        </a:p>
      </dsp:txBody>
      <dsp:txXfrm>
        <a:off x="2033594" y="502"/>
        <a:ext cx="1840330" cy="1196215"/>
      </dsp:txXfrm>
    </dsp:sp>
    <dsp:sp modelId="{39C3F002-77CD-4DA2-B881-A55CFBCCA998}">
      <dsp:nvSpPr>
        <dsp:cNvPr id="0" name=""/>
        <dsp:cNvSpPr/>
      </dsp:nvSpPr>
      <dsp:spPr>
        <a:xfrm>
          <a:off x="1296756" y="554574"/>
          <a:ext cx="3194979" cy="3194979"/>
        </a:xfrm>
        <a:custGeom>
          <a:avLst/>
          <a:gdLst/>
          <a:ahLst/>
          <a:cxnLst/>
          <a:rect l="0" t="0" r="0" b="0"/>
          <a:pathLst>
            <a:path>
              <a:moveTo>
                <a:pt x="2585090" y="341855"/>
              </a:moveTo>
              <a:arcTo wR="1597489" hR="1597489" stAng="18491178" swAng="2157435"/>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 modelId="{BA15A2CE-9B5B-46D1-980D-5901C134CCB0}">
      <dsp:nvSpPr>
        <dsp:cNvPr id="0" name=""/>
        <dsp:cNvSpPr/>
      </dsp:nvSpPr>
      <dsp:spPr>
        <a:xfrm>
          <a:off x="3581370" y="1725263"/>
          <a:ext cx="1840330" cy="1196215"/>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Bundles</a:t>
          </a:r>
          <a:endParaRPr lang="en-US" sz="2600" kern="1200" dirty="0"/>
        </a:p>
      </dsp:txBody>
      <dsp:txXfrm>
        <a:off x="3581370" y="1725263"/>
        <a:ext cx="1840330" cy="1196215"/>
      </dsp:txXfrm>
    </dsp:sp>
    <dsp:sp modelId="{7867534B-4E1A-46AB-B2C2-9DB687D1763C}">
      <dsp:nvSpPr>
        <dsp:cNvPr id="0" name=""/>
        <dsp:cNvSpPr/>
      </dsp:nvSpPr>
      <dsp:spPr>
        <a:xfrm>
          <a:off x="1416403" y="414113"/>
          <a:ext cx="3194979" cy="3194979"/>
        </a:xfrm>
        <a:custGeom>
          <a:avLst/>
          <a:gdLst/>
          <a:ahLst/>
          <a:cxnLst/>
          <a:rect l="0" t="0" r="0" b="0"/>
          <a:pathLst>
            <a:path>
              <a:moveTo>
                <a:pt x="2895402" y="2528829"/>
              </a:moveTo>
              <a:arcTo wR="1597489" hR="1597489" stAng="2139719" swAng="6522065"/>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 modelId="{2C3D1F5B-06ED-44E7-BF0E-E27A52ECA099}">
      <dsp:nvSpPr>
        <dsp:cNvPr id="0" name=""/>
        <dsp:cNvSpPr/>
      </dsp:nvSpPr>
      <dsp:spPr>
        <a:xfrm>
          <a:off x="591344" y="1724689"/>
          <a:ext cx="1840330" cy="1196215"/>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Express</a:t>
          </a:r>
        </a:p>
        <a:p>
          <a:pPr lvl="0" algn="ctr" defTabSz="1155700">
            <a:lnSpc>
              <a:spcPct val="90000"/>
            </a:lnSpc>
            <a:spcBef>
              <a:spcPct val="0"/>
            </a:spcBef>
            <a:spcAft>
              <a:spcPct val="35000"/>
            </a:spcAft>
          </a:pPr>
          <a:r>
            <a:rPr lang="en-US" sz="2600" kern="1200" dirty="0" smtClean="0"/>
            <a:t>Edition</a:t>
          </a:r>
          <a:endParaRPr lang="en-US" sz="2600" kern="1200" dirty="0"/>
        </a:p>
      </dsp:txBody>
      <dsp:txXfrm>
        <a:off x="591344" y="1724689"/>
        <a:ext cx="1840330" cy="1196215"/>
      </dsp:txXfrm>
    </dsp:sp>
    <dsp:sp modelId="{9E7CD073-9290-4B64-B469-397BE999E76E}">
      <dsp:nvSpPr>
        <dsp:cNvPr id="0" name=""/>
        <dsp:cNvSpPr/>
      </dsp:nvSpPr>
      <dsp:spPr>
        <a:xfrm>
          <a:off x="1555395" y="432558"/>
          <a:ext cx="3194979" cy="3194979"/>
        </a:xfrm>
        <a:custGeom>
          <a:avLst/>
          <a:gdLst/>
          <a:ahLst/>
          <a:cxnLst/>
          <a:rect l="0" t="0" r="0" b="0"/>
          <a:pathLst>
            <a:path>
              <a:moveTo>
                <a:pt x="31294" y="1282836"/>
              </a:moveTo>
              <a:arcTo wR="1597489" hR="1597489" stAng="11481580" swAng="2029254"/>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2F7A25D-CBCC-4940-A12F-1013E1DFC9BE}" type="datetimeFigureOut">
              <a:rPr lang="en-US"/>
              <a:pPr>
                <a:defRPr/>
              </a:pPr>
              <a:t>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BD6C743-9CF4-4E31-B0FA-573990273B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12AAD6-B4B1-401A-94B0-8772AC99A85E}"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09CFB8-DB37-4F51-B7C0-A3C1565D1430}"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09CFB8-DB37-4F51-B7C0-A3C1565D1430}"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BDD8EE9-808F-46DB-86A4-5AF9011A27AE}"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DD8EE9-808F-46DB-86A4-5AF9011A27AE}"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BDD8EE9-808F-46DB-86A4-5AF9011A27AE}" type="slidenum">
              <a:rPr lang="en-US">
                <a:solidFill>
                  <a:prstClr val="black"/>
                </a:solidFill>
              </a:rPr>
              <a:pPr>
                <a:defRPr/>
              </a:pPr>
              <a:t>18</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BFE5EE-BBBE-41FA-B52A-C6E74F60F4A0}"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35BBE1-6B64-4F24-A3C7-8150A2A4BFFE}"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235BBE1-6B64-4F24-A3C7-8150A2A4BFFE}"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46F9A9-A02E-45AF-AC3D-D191996A78C5}"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A98559-237C-476F-8CF9-6D2147374AE5}"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6EA00B-CACC-4462-BC47-A23708289ADB}"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B397E29-3DC6-4C62-96BE-1B1760FADAF8}"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B397E29-3DC6-4C62-96BE-1B1760FADAF8}" type="slidenum">
              <a:rPr lang="en-US">
                <a:solidFill>
                  <a:prstClr val="black"/>
                </a:solidFill>
              </a:rPr>
              <a:pPr>
                <a:defRPr/>
              </a:pPr>
              <a:t>25</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B02B68-5B0E-484A-9DA2-D0C47FFBEA17}"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B69B730-EC86-4196-A0DA-15DA1C77D3DB}" type="slidenum">
              <a:rPr lang="en-US">
                <a:solidFill>
                  <a:prstClr val="black"/>
                </a:solidFill>
              </a:rPr>
              <a:pPr>
                <a:defRPr/>
              </a:pPr>
              <a:t>27</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B69B730-EC86-4196-A0DA-15DA1C77D3DB}" type="slidenum">
              <a:rPr lang="en-US">
                <a:solidFill>
                  <a:prstClr val="black"/>
                </a:solidFill>
              </a:rPr>
              <a:pPr>
                <a:defRPr/>
              </a:pPr>
              <a:t>28</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5B02B68-5B0E-484A-9DA2-D0C47FFBEA17}" type="slidenum">
              <a:rPr lang="en-US">
                <a:solidFill>
                  <a:prstClr val="black"/>
                </a:solidFill>
              </a:rPr>
              <a:pPr>
                <a:defRPr/>
              </a:pPr>
              <a:t>29</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B69B730-EC86-4196-A0DA-15DA1C77D3DB}"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A522F5F-EB38-474E-9336-F0B1B6BCE817}" type="slidenum">
              <a:rPr lang="en-US" sz="1200">
                <a:latin typeface="Calibri" pitchFamily="34" charset="0"/>
              </a:rPr>
              <a:pPr algn="r"/>
              <a:t>31</a:t>
            </a:fld>
            <a:endParaRPr 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A522F5F-EB38-474E-9336-F0B1B6BCE817}" type="slidenum">
              <a:rPr lang="en-US" sz="1200">
                <a:solidFill>
                  <a:prstClr val="black"/>
                </a:solidFill>
                <a:latin typeface="Calibri" pitchFamily="34" charset="0"/>
              </a:rPr>
              <a:pPr algn="r"/>
              <a:t>32</a:t>
            </a:fld>
            <a:endParaRPr lang="en-US" sz="1200">
              <a:solidFill>
                <a:prstClr val="black"/>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4B72A5-136D-4D59-8CAC-E746A3979FED}"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6EA00B-CACC-4462-BC47-A23708289ADB}"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55410DE-3CE0-4845-AAFC-D24DCE92FE35}" type="slidenum">
              <a:rPr lang="en-US" sz="1200">
                <a:solidFill>
                  <a:prstClr val="black"/>
                </a:solidFill>
                <a:latin typeface="Calibri" pitchFamily="34" charset="0"/>
              </a:rPr>
              <a:pPr algn="r"/>
              <a:t>34</a:t>
            </a:fld>
            <a:endParaRPr lang="en-US" sz="1200">
              <a:solidFill>
                <a:prstClr val="black"/>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55410DE-3CE0-4845-AAFC-D24DCE92FE35}" type="slidenum">
              <a:rPr lang="en-US" sz="1200">
                <a:solidFill>
                  <a:prstClr val="black"/>
                </a:solidFill>
                <a:latin typeface="Calibri" pitchFamily="34" charset="0"/>
              </a:rPr>
              <a:pPr algn="r"/>
              <a:t>35</a:t>
            </a:fld>
            <a:endParaRPr lang="en-US" sz="1200">
              <a:solidFill>
                <a:prstClr val="black"/>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55410DE-3CE0-4845-AAFC-D24DCE92FE35}" type="slidenum">
              <a:rPr lang="en-US" sz="1200">
                <a:latin typeface="Calibri" pitchFamily="34" charset="0"/>
              </a:rPr>
              <a:pPr algn="r"/>
              <a:t>36</a:t>
            </a:fld>
            <a:endParaRPr lang="en-US"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F5C11C-8A66-4A46-8204-839BD07B91A0}" type="slidenum">
              <a:rPr lang="en-US">
                <a:cs typeface="Arial" charset="0"/>
              </a:rPr>
              <a:pPr fontAlgn="base">
                <a:spcBef>
                  <a:spcPct val="0"/>
                </a:spcBef>
                <a:spcAft>
                  <a:spcPct val="0"/>
                </a:spcAft>
                <a:defRPr/>
              </a:pPr>
              <a:t>37</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CFDC4C4-5C6E-429B-BFE8-1567CC72D7DF}" type="slidenum">
              <a:rPr lang="en-US">
                <a:solidFill>
                  <a:prstClr val="black"/>
                </a:solidFill>
              </a:rPr>
              <a:pPr>
                <a:defRPr/>
              </a:pPr>
              <a:t>38</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F9BA7-E0A0-4378-BA55-E8832438A5A9}" type="slidenum">
              <a:rPr lang="en-US">
                <a:cs typeface="Arial" charset="0"/>
              </a:rPr>
              <a:pPr fontAlgn="base">
                <a:spcBef>
                  <a:spcPct val="0"/>
                </a:spcBef>
                <a:spcAft>
                  <a:spcPct val="0"/>
                </a:spcAft>
                <a:defRPr/>
              </a:pPr>
              <a:t>39</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DF9BA7-E0A0-4378-BA55-E8832438A5A9}" type="slidenum">
              <a:rPr lang="en-US">
                <a:solidFill>
                  <a:prstClr val="black"/>
                </a:solidFill>
              </a:rPr>
              <a:pPr>
                <a:defRPr/>
              </a:pPr>
              <a:t>40</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DF9BA7-E0A0-4378-BA55-E8832438A5A9}" type="slidenum">
              <a:rPr lang="en-US">
                <a:solidFill>
                  <a:prstClr val="black"/>
                </a:solidFill>
              </a:rPr>
              <a:pPr>
                <a:defRPr/>
              </a:pPr>
              <a:t>41</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FDC4C4-5C6E-429B-BFE8-1567CC72D7DF}" type="slidenum">
              <a:rPr lang="en-US">
                <a:cs typeface="Arial" charset="0"/>
              </a:rPr>
              <a:pPr fontAlgn="base">
                <a:spcBef>
                  <a:spcPct val="0"/>
                </a:spcBef>
                <a:spcAft>
                  <a:spcPct val="0"/>
                </a:spcAft>
                <a:defRPr/>
              </a:pPr>
              <a:t>42</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CBDF11-D38A-4D40-935E-507908EB0D51}" type="slidenum">
              <a:rPr lang="en-US">
                <a:cs typeface="Arial" charset="0"/>
              </a:rPr>
              <a:pPr fontAlgn="base">
                <a:spcBef>
                  <a:spcPct val="0"/>
                </a:spcBef>
                <a:spcAft>
                  <a:spcPct val="0"/>
                </a:spcAft>
                <a:defRPr/>
              </a:pPr>
              <a:t>43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6EA00B-CACC-4462-BC47-A23708289ADB}"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CD4C92-7255-4B1C-97A7-A995A3887234}" type="slidenum">
              <a:rPr lang="en-US">
                <a:cs typeface="Arial" charset="0"/>
              </a:rPr>
              <a:pPr fontAlgn="base">
                <a:spcBef>
                  <a:spcPct val="0"/>
                </a:spcBef>
                <a:spcAft>
                  <a:spcPct val="0"/>
                </a:spcAft>
                <a:defRPr/>
              </a:pPr>
              <a:t>44</a:t>
            </a:fld>
            <a:endParaRPr 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CFDC4C4-5C6E-429B-BFE8-1567CC72D7DF}" type="slidenum">
              <a:rPr lang="en-US">
                <a:solidFill>
                  <a:prstClr val="black"/>
                </a:solidFill>
              </a:rPr>
              <a:pPr>
                <a:defRPr/>
              </a:pPr>
              <a:t>45</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B21C7-1755-41E6-B91B-D2FBBE93A82C}" type="slidenum">
              <a:rPr lang="en-US">
                <a:cs typeface="Arial" charset="0"/>
              </a:rPr>
              <a:pPr fontAlgn="base">
                <a:spcBef>
                  <a:spcPct val="0"/>
                </a:spcBef>
                <a:spcAft>
                  <a:spcPct val="0"/>
                </a:spcAft>
                <a:defRPr/>
              </a:pPr>
              <a:t>52</a:t>
            </a:fld>
            <a:endParaRPr lang="en-US">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37B21C7-1755-41E6-B91B-D2FBBE93A82C}" type="slidenum">
              <a:rPr lang="en-US">
                <a:solidFill>
                  <a:prstClr val="black"/>
                </a:solidFill>
              </a:rPr>
              <a:pPr>
                <a:defRPr/>
              </a:pPr>
              <a:t>55</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37B21C7-1755-41E6-B91B-D2FBBE93A82C}" type="slidenum">
              <a:rPr lang="en-US">
                <a:solidFill>
                  <a:prstClr val="black"/>
                </a:solidFill>
              </a:rPr>
              <a:pPr>
                <a:defRPr/>
              </a:pPr>
              <a:t>56</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37B21C7-1755-41E6-B91B-D2FBBE93A82C}" type="slidenum">
              <a:rPr lang="en-US">
                <a:solidFill>
                  <a:prstClr val="black"/>
                </a:solidFill>
              </a:rPr>
              <a:pPr>
                <a:defRPr/>
              </a:pPr>
              <a:t>57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6EA00B-CACC-4462-BC47-A23708289ADB}"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F3E8CA-0B26-4DEF-9474-C6700201DFBF}"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69B730-EC86-4196-A0DA-15DA1C77D3DB}"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86B716-DEDA-4518-A0B1-6817AD7DB72A}"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09CFB8-DB37-4F51-B7C0-A3C1565D1430}"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92F36E1-2001-4D09-9A06-4B4017F36D0F}" type="datetimeFigureOut">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27595D-3A88-42C7-B3DE-62114602816F}"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67E785-F858-4578-A1AC-AB4FB9459EBA}" type="datetimeFigureOut">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1A4C6D-E104-4508-B70E-3D7149EC9C0D}"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7D842D-28C3-4AE4-B222-4227F883A582}" type="datetimeFigureOut">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64F6D6-72D7-48F0-96A9-2F6E3197AF8B}"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ECAF1D-74C3-4588-8691-77EAAB81931B}" type="datetimeFigureOut">
              <a:rPr lang="en-US"/>
              <a:pPr>
                <a:defRPr/>
              </a:pPr>
              <a:t>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182006-4D1A-4314-9052-0855D0A2AD56}"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C3FA032-5D82-4BA8-B84B-2C2413D554E7}" type="datetimeFigureOut">
              <a:rPr lang="en-US"/>
              <a:pPr>
                <a:defRPr/>
              </a:pPr>
              <a:t>11/1/2010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C8562E-6082-4123-94CB-EF7B5EB2200C}"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392809-3606-4967-95A2-9F116294BF19}" type="datetimeFigureOut">
              <a:rPr lang="en-US"/>
              <a:pPr>
                <a:defRPr/>
              </a:pPr>
              <a:t>11/1/2010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266A24A-7C13-4D98-B604-EAE338A51D3E}"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63549-24AB-4B70-9EE3-7DBEF5BF96A5}" type="datetimeFigureOut">
              <a:rPr lang="en-US"/>
              <a:pPr>
                <a:defRPr/>
              </a:pPr>
              <a:t>11/1/2010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203F55-DE43-46B6-97FF-ED0FB9C00FA8}"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92F36E1-2001-4D09-9A06-4B4017F36D0F}"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27595D-3A88-42C7-B3DE-62114602816F}"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67E785-F858-4578-A1AC-AB4FB9459EBA}"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1A4C6D-E104-4508-B70E-3D7149EC9C0D}"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7661DF-43D9-4211-AC35-68839DC2D0AB}" type="datetimeFigureOut">
              <a:rPr lang="en-US"/>
              <a:pPr>
                <a:defRPr/>
              </a:pPr>
              <a:t>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0F9528-59C4-4971-A40D-90B43DB03E7F}"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7D842D-28C3-4AE4-B222-4227F883A582}"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E64F6D6-72D7-48F0-96A9-2F6E3197AF8B}"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ECAF1D-74C3-4588-8691-77EAAB81931B}" type="datetimeFigureOut">
              <a:rPr lang="en-US">
                <a:solidFill>
                  <a:srgbClr val="000000">
                    <a:tint val="75000"/>
                  </a:srgbClr>
                </a:solidFill>
              </a:rPr>
              <a:pPr>
                <a:defRPr/>
              </a:pPr>
              <a:t>11/1/2010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82006-4D1A-4314-9052-0855D0A2AD56}"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C3FA032-5D82-4BA8-B84B-2C2413D554E7}" type="datetimeFigureOut">
              <a:rPr lang="en-US">
                <a:solidFill>
                  <a:srgbClr val="000000">
                    <a:tint val="75000"/>
                  </a:srgbClr>
                </a:solidFill>
              </a:rPr>
              <a:pPr>
                <a:defRPr/>
              </a:pPr>
              <a:t>11/1/2010</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23C8562E-6082-4123-94CB-EF7B5EB2200C}"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392809-3606-4967-95A2-9F116294BF19}" type="datetimeFigureOut">
              <a:rPr lang="en-US">
                <a:solidFill>
                  <a:srgbClr val="000000">
                    <a:tint val="75000"/>
                  </a:srgbClr>
                </a:solidFill>
              </a:rPr>
              <a:pPr>
                <a:defRPr/>
              </a:pPr>
              <a:t>11/1/2010</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266A24A-7C13-4D98-B604-EAE338A51D3E}"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63549-24AB-4B70-9EE3-7DBEF5BF96A5}" type="datetimeFigureOut">
              <a:rPr lang="en-US">
                <a:solidFill>
                  <a:srgbClr val="000000">
                    <a:tint val="75000"/>
                  </a:srgbClr>
                </a:solidFill>
              </a:rPr>
              <a:pPr>
                <a:defRPr/>
              </a:pPr>
              <a:t>11/1/2010</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6C203F55-DE43-46B6-97FF-ED0FB9C00FA8}"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7661DF-43D9-4211-AC35-68839DC2D0AB}" type="datetimeFigureOut">
              <a:rPr lang="en-US">
                <a:solidFill>
                  <a:srgbClr val="000000">
                    <a:tint val="75000"/>
                  </a:srgbClr>
                </a:solidFill>
              </a:rPr>
              <a:pPr>
                <a:defRPr/>
              </a:pPr>
              <a:t>11/1/2010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90F9528-59C4-4971-A40D-90B43DB03E7F}"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8F50DF-83B2-4F4E-B1A6-BAC275FC9C09}" type="datetimeFigureOut">
              <a:rPr lang="en-US">
                <a:solidFill>
                  <a:srgbClr val="000000">
                    <a:tint val="75000"/>
                  </a:srgbClr>
                </a:solidFill>
              </a:rPr>
              <a:pPr>
                <a:defRPr/>
              </a:pPr>
              <a:t>11/1/2010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D75CF84-53EA-4E27-8AF5-F7FAF604CE4E}"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994870-5C41-463D-ACE7-CCD7E81A2D32}"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94E8B9D-D2CE-4301-A400-053C82832D5F}"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904FF7-74BB-4560-9C3B-62F5DB3D0987}"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88762E5-9031-4243-A03C-A105512295B5}"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92F36E1-2001-4D09-9A06-4B4017F36D0F}"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27595D-3A88-42C7-B3DE-62114602816F}"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8F50DF-83B2-4F4E-B1A6-BAC275FC9C09}" type="datetimeFigureOut">
              <a:rPr lang="en-US"/>
              <a:pPr>
                <a:defRPr/>
              </a:pPr>
              <a:t>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75CF84-53EA-4E27-8AF5-F7FAF604CE4E}"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67E785-F858-4578-A1AC-AB4FB9459EBA}"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1A4C6D-E104-4508-B70E-3D7149EC9C0D}"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7D842D-28C3-4AE4-B222-4227F883A582}"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E64F6D6-72D7-48F0-96A9-2F6E3197AF8B}"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ECAF1D-74C3-4588-8691-77EAAB81931B}" type="datetimeFigureOut">
              <a:rPr lang="en-US">
                <a:solidFill>
                  <a:srgbClr val="000000">
                    <a:tint val="75000"/>
                  </a:srgbClr>
                </a:solidFill>
              </a:rPr>
              <a:pPr>
                <a:defRPr/>
              </a:pPr>
              <a:t>11/1/2010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82006-4D1A-4314-9052-0855D0A2AD56}"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C3FA032-5D82-4BA8-B84B-2C2413D554E7}" type="datetimeFigureOut">
              <a:rPr lang="en-US">
                <a:solidFill>
                  <a:srgbClr val="000000">
                    <a:tint val="75000"/>
                  </a:srgbClr>
                </a:solidFill>
              </a:rPr>
              <a:pPr>
                <a:defRPr/>
              </a:pPr>
              <a:t>11/1/2010</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23C8562E-6082-4123-94CB-EF7B5EB2200C}"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392809-3606-4967-95A2-9F116294BF19}" type="datetimeFigureOut">
              <a:rPr lang="en-US">
                <a:solidFill>
                  <a:srgbClr val="000000">
                    <a:tint val="75000"/>
                  </a:srgbClr>
                </a:solidFill>
              </a:rPr>
              <a:pPr>
                <a:defRPr/>
              </a:pPr>
              <a:t>11/1/2010</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266A24A-7C13-4D98-B604-EAE338A51D3E}"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63549-24AB-4B70-9EE3-7DBEF5BF96A5}" type="datetimeFigureOut">
              <a:rPr lang="en-US">
                <a:solidFill>
                  <a:srgbClr val="000000">
                    <a:tint val="75000"/>
                  </a:srgbClr>
                </a:solidFill>
              </a:rPr>
              <a:pPr>
                <a:defRPr/>
              </a:pPr>
              <a:t>11/1/2010</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6C203F55-DE43-46B6-97FF-ED0FB9C00FA8}"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7661DF-43D9-4211-AC35-68839DC2D0AB}" type="datetimeFigureOut">
              <a:rPr lang="en-US">
                <a:solidFill>
                  <a:srgbClr val="000000">
                    <a:tint val="75000"/>
                  </a:srgbClr>
                </a:solidFill>
              </a:rPr>
              <a:pPr>
                <a:defRPr/>
              </a:pPr>
              <a:t>11/1/2010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90F9528-59C4-4971-A40D-90B43DB03E7F}"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8F50DF-83B2-4F4E-B1A6-BAC275FC9C09}" type="datetimeFigureOut">
              <a:rPr lang="en-US">
                <a:solidFill>
                  <a:srgbClr val="000000">
                    <a:tint val="75000"/>
                  </a:srgbClr>
                </a:solidFill>
              </a:rPr>
              <a:pPr>
                <a:defRPr/>
              </a:pPr>
              <a:t>11/1/2010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D75CF84-53EA-4E27-8AF5-F7FAF604CE4E}"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994870-5C41-463D-ACE7-CCD7E81A2D32}"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94E8B9D-D2CE-4301-A400-053C82832D5F}"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904FF7-74BB-4560-9C3B-62F5DB3D0987}"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88762E5-9031-4243-A03C-A105512295B5}"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994870-5C41-463D-ACE7-CCD7E81A2D32}" type="datetimeFigureOut">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4E8B9D-D2CE-4301-A400-053C82832D5F}"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904FF7-74BB-4560-9C3B-62F5DB3D0987}" type="datetimeFigureOut">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8762E5-9031-4243-A03C-A105512295B5}"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92F36E1-2001-4D09-9A06-4B4017F36D0F}"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27595D-3A88-42C7-B3DE-62114602816F}"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67E785-F858-4578-A1AC-AB4FB9459EBA}"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1A4C6D-E104-4508-B70E-3D7149EC9C0D}"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7D842D-28C3-4AE4-B222-4227F883A582}"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E64F6D6-72D7-48F0-96A9-2F6E3197AF8B}"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ECAF1D-74C3-4588-8691-77EAAB81931B}" type="datetimeFigureOut">
              <a:rPr lang="en-US">
                <a:solidFill>
                  <a:srgbClr val="000000">
                    <a:tint val="75000"/>
                  </a:srgbClr>
                </a:solidFill>
              </a:rPr>
              <a:pPr>
                <a:defRPr/>
              </a:pPr>
              <a:t>11/1/2010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82006-4D1A-4314-9052-0855D0A2AD56}"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C3FA032-5D82-4BA8-B84B-2C2413D554E7}" type="datetimeFigureOut">
              <a:rPr lang="en-US">
                <a:solidFill>
                  <a:srgbClr val="000000">
                    <a:tint val="75000"/>
                  </a:srgbClr>
                </a:solidFill>
              </a:rPr>
              <a:pPr>
                <a:defRPr/>
              </a:pPr>
              <a:t>11/1/2010</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23C8562E-6082-4123-94CB-EF7B5EB2200C}"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392809-3606-4967-95A2-9F116294BF19}" type="datetimeFigureOut">
              <a:rPr lang="en-US">
                <a:solidFill>
                  <a:srgbClr val="000000">
                    <a:tint val="75000"/>
                  </a:srgbClr>
                </a:solidFill>
              </a:rPr>
              <a:pPr>
                <a:defRPr/>
              </a:pPr>
              <a:t>11/1/2010</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266A24A-7C13-4D98-B604-EAE338A51D3E}"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63549-24AB-4B70-9EE3-7DBEF5BF96A5}" type="datetimeFigureOut">
              <a:rPr lang="en-US">
                <a:solidFill>
                  <a:srgbClr val="000000">
                    <a:tint val="75000"/>
                  </a:srgbClr>
                </a:solidFill>
              </a:rPr>
              <a:pPr>
                <a:defRPr/>
              </a:pPr>
              <a:t>11/1/2010</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6C203F55-DE43-46B6-97FF-ED0FB9C00FA8}"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7661DF-43D9-4211-AC35-68839DC2D0AB}" type="datetimeFigureOut">
              <a:rPr lang="en-US">
                <a:solidFill>
                  <a:srgbClr val="000000">
                    <a:tint val="75000"/>
                  </a:srgbClr>
                </a:solidFill>
              </a:rPr>
              <a:pPr>
                <a:defRPr/>
              </a:pPr>
              <a:t>11/1/2010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90F9528-59C4-4971-A40D-90B43DB03E7F}"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8F50DF-83B2-4F4E-B1A6-BAC275FC9C09}" type="datetimeFigureOut">
              <a:rPr lang="en-US">
                <a:solidFill>
                  <a:srgbClr val="000000">
                    <a:tint val="75000"/>
                  </a:srgbClr>
                </a:solidFill>
              </a:rPr>
              <a:pPr>
                <a:defRPr/>
              </a:pPr>
              <a:t>11/1/2010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D75CF84-53EA-4E27-8AF5-F7FAF604CE4E}"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994870-5C41-463D-ACE7-CCD7E81A2D32}"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94E8B9D-D2CE-4301-A400-053C82832D5F}"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904FF7-74BB-4560-9C3B-62F5DB3D0987}"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88762E5-9031-4243-A03C-A105512295B5}"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pPr>
                <a:defRPr/>
              </a:pPr>
              <a:t>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pPr>
                <a:defRPr/>
              </a:pPr>
              <a:t>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pPr>
                <a:defRPr/>
              </a:pPr>
              <a:t>11/1/2010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pPr>
                <a:defRPr/>
              </a:pPr>
              <a:t>11/1/2010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pPr>
                <a:defRPr/>
              </a:pPr>
              <a:t>11/1/2010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pPr>
                <a:defRPr/>
              </a:pPr>
              <a:t>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AF98A9-D5C9-4F4C-A9FF-7E7E52C8B31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38679-D323-48A7-B507-3BA6FE62C0A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pPr>
                <a:defRPr/>
              </a:pPr>
              <a:t>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56173F-839A-4A2C-BD81-34D291D8D0D1}"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6A60E-037F-49E9-8479-0A15604ED00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04A9BA-1B63-4A7C-9123-02F7D3DDB54F}"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24CB6-44B8-4E01-9D5B-C1B79A2618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43383A-CCAF-4282-BE72-29498ACB4FE1}"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18486A-4334-4F5D-93FC-E0FF82C1957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1750A4-AA9D-4332-A467-810C4342EF7E}" type="datetimeFigureOut">
              <a:rPr lang="en-US">
                <a:solidFill>
                  <a:prstClr val="black">
                    <a:tint val="75000"/>
                  </a:prstClr>
                </a:solidFill>
              </a:rPr>
              <a:pPr>
                <a:defRPr/>
              </a:pPr>
              <a:t>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35087C-C13B-426C-89B3-9E4E77845EB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404208-4C45-42B7-B8C8-68B521011C21}" type="datetimeFigureOut">
              <a:rPr lang="en-US">
                <a:solidFill>
                  <a:prstClr val="black">
                    <a:tint val="75000"/>
                  </a:prstClr>
                </a:solidFill>
              </a:rPr>
              <a:pPr>
                <a:defRPr/>
              </a:pPr>
              <a:t>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943836-6262-4918-B979-E23E152980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B2CB6-F53E-40CE-AEAE-650060665B44}" type="datetimeFigureOut">
              <a:rPr lang="en-US">
                <a:solidFill>
                  <a:prstClr val="black">
                    <a:tint val="75000"/>
                  </a:prstClr>
                </a:solidFill>
              </a:rPr>
              <a:pPr>
                <a:defRPr/>
              </a:pPr>
              <a:t>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A38165-26B7-45E1-8375-E38177F4B35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DB0106-1647-4569-92D0-5906CF54FCAE}"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68A34D-4B46-4B08-AA5E-EB19A9202B3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67215-7681-475F-A007-811C618B5F8C}" type="datetimeFigureOut">
              <a:rPr lang="en-US">
                <a:solidFill>
                  <a:prstClr val="black">
                    <a:tint val="75000"/>
                  </a:prstClr>
                </a:solidFill>
              </a:rPr>
              <a:pPr>
                <a:defRPr/>
              </a:pPr>
              <a:t>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75FE64-6B99-43C1-8ABC-30D125A5DA4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DBAD81-BF2B-428D-88D2-8896451E35D0}"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C1C11-C024-4B77-876A-6DA19034A51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948-3DE4-410F-A220-0E66F545E1EE}"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DF4A03-E14C-476B-B272-EFAB7CDB878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pPr>
                <a:defRPr/>
              </a:pPr>
              <a:t>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1B5BDE-3298-463C-8897-4E450F06A651}"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3022FF-8B12-4567-81C1-95A14089F992}" type="slidenum">
              <a:rPr lang="en-US">
                <a:solidFill>
                  <a:srgbClr val="000000">
                    <a:tint val="75000"/>
                  </a:srgbClr>
                </a:solidFill>
              </a:rPr>
              <a:pPr>
                <a:defRPr/>
              </a:pPr>
              <a:t>‹#›</a:t>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1B5BDE-3298-463C-8897-4E450F06A651}"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3022FF-8B12-4567-81C1-95A14089F992}" type="slidenum">
              <a:rPr lang="en-US">
                <a:solidFill>
                  <a:srgbClr val="000000">
                    <a:tint val="75000"/>
                  </a:srgbClr>
                </a:solidFill>
              </a:rPr>
              <a:pPr>
                <a:defRPr/>
              </a:pPr>
              <a:t>‹#›</a:t>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1B5BDE-3298-463C-8897-4E450F06A651}" type="datetimeFigureOut">
              <a:rPr lang="en-US"/>
              <a:pPr>
                <a:defRPr/>
              </a:pPr>
              <a:t>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3022FF-8B12-4567-81C1-95A14089F9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1B5BDE-3298-463C-8897-4E450F06A651}" type="datetimeFigureOut">
              <a:rPr lang="en-US">
                <a:solidFill>
                  <a:srgbClr val="000000">
                    <a:tint val="75000"/>
                  </a:srgbClr>
                </a:solidFill>
              </a:rPr>
              <a:pPr>
                <a:defRPr/>
              </a:pPr>
              <a:t>11/1/2010</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3022FF-8B12-4567-81C1-95A14089F992}" type="slidenum">
              <a:rPr lang="en-US">
                <a:solidFill>
                  <a:srgbClr val="000000">
                    <a:tint val="75000"/>
                  </a:srgbClr>
                </a:solidFill>
              </a:rPr>
              <a:pPr>
                <a:defRPr/>
              </a:pPr>
              <a:t>‹#›</a:t>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D71798-6B50-4B88-9C42-FCEC910E03A8}" type="datetimeFigureOut">
              <a:rPr lang="en-US">
                <a:solidFill>
                  <a:prstClr val="black">
                    <a:tint val="75000"/>
                  </a:prstClr>
                </a:solidFill>
              </a:rPr>
              <a:pPr>
                <a:def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46499C-B35D-4FB5-A233-51FCE6A8B53A}"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gif"/><Relationship Id="rId5" Type="http://schemas.openxmlformats.org/officeDocument/2006/relationships/hyperlink" Target="http://www.sdn.nl/SDN/tabid/36/Default.aspx"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png"/><Relationship Id="rId7" Type="http://schemas.openxmlformats.org/officeDocument/2006/relationships/hyperlink" Target="http://pelionvp.com/_webapp_2984845/Chris_Cooper" TargetMode="External"/><Relationship Id="rId12"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4.png"/><Relationship Id="rId5" Type="http://schemas.openxmlformats.org/officeDocument/2006/relationships/image" Target="../media/image40.jpeg"/><Relationship Id="rId10" Type="http://schemas.openxmlformats.org/officeDocument/2006/relationships/image" Target="../media/image43.jpeg"/><Relationship Id="rId4" Type="http://schemas.openxmlformats.org/officeDocument/2006/relationships/image" Target="../media/image39.jpeg"/><Relationship Id="rId9" Type="http://schemas.openxmlformats.org/officeDocument/2006/relationships/hyperlink" Target="http://www.citrix.com/English/aboutCitrix/leadership/leader.asp?contentID=134989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7.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8.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png"/><Relationship Id="rId39" Type="http://schemas.openxmlformats.org/officeDocument/2006/relationships/image" Target="../media/image84.png"/><Relationship Id="rId21" Type="http://schemas.openxmlformats.org/officeDocument/2006/relationships/image" Target="../media/image69.png"/><Relationship Id="rId34" Type="http://schemas.openxmlformats.org/officeDocument/2006/relationships/image" Target="../media/image81.png"/><Relationship Id="rId42" Type="http://schemas.openxmlformats.org/officeDocument/2006/relationships/hyperlink" Target="http://www.budgettruck.com/Default.aspx" TargetMode="External"/><Relationship Id="rId47" Type="http://schemas.openxmlformats.org/officeDocument/2006/relationships/image" Target="../media/image89.png"/><Relationship Id="rId50" Type="http://schemas.openxmlformats.org/officeDocument/2006/relationships/hyperlink" Target="http://www.croatiaairlines.com/hr" TargetMode="External"/><Relationship Id="rId55" Type="http://schemas.openxmlformats.org/officeDocument/2006/relationships/image" Target="../media/image95.gif"/><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33" Type="http://schemas.openxmlformats.org/officeDocument/2006/relationships/image" Target="../media/image80.png"/><Relationship Id="rId38" Type="http://schemas.openxmlformats.org/officeDocument/2006/relationships/image" Target="../media/image83.jpeg"/><Relationship Id="rId46" Type="http://schemas.openxmlformats.org/officeDocument/2006/relationships/hyperlink" Target="http://www.fmc.com/" TargetMode="External"/><Relationship Id="rId2" Type="http://schemas.openxmlformats.org/officeDocument/2006/relationships/notesSlide" Target="../notesSlides/notesSlide24.xml"/><Relationship Id="rId16" Type="http://schemas.openxmlformats.org/officeDocument/2006/relationships/image" Target="../media/image64.png"/><Relationship Id="rId20" Type="http://schemas.openxmlformats.org/officeDocument/2006/relationships/image" Target="../media/image68.png"/><Relationship Id="rId29" Type="http://schemas.openxmlformats.org/officeDocument/2006/relationships/image" Target="../media/image76.png"/><Relationship Id="rId41" Type="http://schemas.openxmlformats.org/officeDocument/2006/relationships/image" Target="../media/image86.png"/><Relationship Id="rId54" Type="http://schemas.openxmlformats.org/officeDocument/2006/relationships/image" Target="../media/image94.jpe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32" Type="http://schemas.openxmlformats.org/officeDocument/2006/relationships/image" Target="../media/image79.jpeg"/><Relationship Id="rId37" Type="http://schemas.openxmlformats.org/officeDocument/2006/relationships/hyperlink" Target="http://tools.kenwoodusa.com/Default.aspx" TargetMode="External"/><Relationship Id="rId40" Type="http://schemas.openxmlformats.org/officeDocument/2006/relationships/image" Target="../media/image85.png"/><Relationship Id="rId45" Type="http://schemas.openxmlformats.org/officeDocument/2006/relationships/image" Target="../media/image88.png"/><Relationship Id="rId53" Type="http://schemas.openxmlformats.org/officeDocument/2006/relationships/image" Target="../media/image93.jpe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hyperlink" Target="http://www.nscorp.com/nscportal/nscorp/;jsessionid=j9TZLrQT1hyzKKk22KhTTQg3fShGhZK1MZNFwQWTkf2QZdL1kzLY!587273863?bypass-preference=true" TargetMode="External"/><Relationship Id="rId36" Type="http://schemas.openxmlformats.org/officeDocument/2006/relationships/image" Target="../media/image82.png"/><Relationship Id="rId49" Type="http://schemas.openxmlformats.org/officeDocument/2006/relationships/image" Target="../media/image91.png"/><Relationship Id="rId10" Type="http://schemas.openxmlformats.org/officeDocument/2006/relationships/image" Target="../media/image58.png"/><Relationship Id="rId19" Type="http://schemas.openxmlformats.org/officeDocument/2006/relationships/image" Target="../media/image67.png"/><Relationship Id="rId31" Type="http://schemas.openxmlformats.org/officeDocument/2006/relationships/image" Target="../media/image78.png"/><Relationship Id="rId44" Type="http://schemas.openxmlformats.org/officeDocument/2006/relationships/hyperlink" Target="http://www.midas.com/LinkClick.aspx?link=36&amp;tabid=36" TargetMode="External"/><Relationship Id="rId52" Type="http://schemas.openxmlformats.org/officeDocument/2006/relationships/hyperlink" Target="http://www.hrgworldwide.com/" TargetMode="External"/><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jpeg"/><Relationship Id="rId27" Type="http://schemas.openxmlformats.org/officeDocument/2006/relationships/image" Target="../media/image75.png"/><Relationship Id="rId30" Type="http://schemas.openxmlformats.org/officeDocument/2006/relationships/image" Target="../media/image77.jpeg"/><Relationship Id="rId35" Type="http://schemas.openxmlformats.org/officeDocument/2006/relationships/hyperlink" Target="http://www.usa.philips.com/index.html" TargetMode="External"/><Relationship Id="rId43" Type="http://schemas.openxmlformats.org/officeDocument/2006/relationships/image" Target="../media/image87.jpeg"/><Relationship Id="rId48" Type="http://schemas.openxmlformats.org/officeDocument/2006/relationships/image" Target="../media/image90.png"/><Relationship Id="rId8" Type="http://schemas.openxmlformats.org/officeDocument/2006/relationships/image" Target="../media/image56.png"/><Relationship Id="rId51" Type="http://schemas.openxmlformats.org/officeDocument/2006/relationships/image" Target="../media/image92.jpeg"/><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89.xml"/><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7.jpeg"/></Relationships>
</file>

<file path=ppt/slides/_rels/slide3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99.jpeg"/></Relationships>
</file>

<file path=ppt/slides/_rels/slide3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8.xml"/><Relationship Id="rId1" Type="http://schemas.openxmlformats.org/officeDocument/2006/relationships/slideLayout" Target="../slideLayouts/slideLayout227.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99.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34.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98.jpe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notesSlide" Target="../notesSlides/notesSlide30.xml"/><Relationship Id="rId16" Type="http://schemas.openxmlformats.org/officeDocument/2006/relationships/image" Target="../media/image114.png"/><Relationship Id="rId1" Type="http://schemas.openxmlformats.org/officeDocument/2006/relationships/slideLayout" Target="../slideLayouts/slideLayout194.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3.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hyperlink" Target="http://www.dotnetnuke.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1.xml"/><Relationship Id="rId1" Type="http://schemas.openxmlformats.org/officeDocument/2006/relationships/slideLayout" Target="../slideLayouts/slideLayout205.xml"/><Relationship Id="rId4" Type="http://schemas.openxmlformats.org/officeDocument/2006/relationships/image" Target="../media/image115.png"/></Relationships>
</file>

<file path=ppt/slides/_rels/slide3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116.png"/></Relationships>
</file>

<file path=ppt/slides/_rels/slide3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11.xml"/></Relationships>
</file>

<file path=ppt/slides/_rels/slide39.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png"/><Relationship Id="rId7" Type="http://schemas.openxmlformats.org/officeDocument/2006/relationships/image" Target="../media/image120.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19.jpeg"/><Relationship Id="rId5" Type="http://schemas.openxmlformats.org/officeDocument/2006/relationships/image" Target="../media/image118.png"/><Relationship Id="rId10" Type="http://schemas.openxmlformats.org/officeDocument/2006/relationships/image" Target="../media/image123.jpeg"/><Relationship Id="rId4" Type="http://schemas.openxmlformats.org/officeDocument/2006/relationships/image" Target="../media/image117.png"/><Relationship Id="rId9"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4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jpeg"/><Relationship Id="rId18" Type="http://schemas.openxmlformats.org/officeDocument/2006/relationships/image" Target="../media/image135.png"/><Relationship Id="rId3" Type="http://schemas.openxmlformats.org/officeDocument/2006/relationships/image" Target="../media/image1.png"/><Relationship Id="rId21" Type="http://schemas.openxmlformats.org/officeDocument/2006/relationships/image" Target="../media/image138.gif"/><Relationship Id="rId7" Type="http://schemas.openxmlformats.org/officeDocument/2006/relationships/image" Target="../media/image124.png"/><Relationship Id="rId12" Type="http://schemas.openxmlformats.org/officeDocument/2006/relationships/image" Target="../media/image129.jpeg"/><Relationship Id="rId17" Type="http://schemas.openxmlformats.org/officeDocument/2006/relationships/image" Target="../media/image134.png"/><Relationship Id="rId2" Type="http://schemas.openxmlformats.org/officeDocument/2006/relationships/notesSlide" Target="../notesSlides/notesSlide36.xml"/><Relationship Id="rId16" Type="http://schemas.openxmlformats.org/officeDocument/2006/relationships/image" Target="../media/image133.png"/><Relationship Id="rId20" Type="http://schemas.openxmlformats.org/officeDocument/2006/relationships/image" Target="../media/image137.jpeg"/><Relationship Id="rId1" Type="http://schemas.openxmlformats.org/officeDocument/2006/relationships/slideLayout" Target="../slideLayouts/slideLayout177.xml"/><Relationship Id="rId6" Type="http://schemas.openxmlformats.org/officeDocument/2006/relationships/image" Target="../media/image117.png"/><Relationship Id="rId11" Type="http://schemas.openxmlformats.org/officeDocument/2006/relationships/image" Target="../media/image128.jpeg"/><Relationship Id="rId5" Type="http://schemas.openxmlformats.org/officeDocument/2006/relationships/image" Target="../media/image120.jpeg"/><Relationship Id="rId15" Type="http://schemas.openxmlformats.org/officeDocument/2006/relationships/image" Target="../media/image132.png"/><Relationship Id="rId10" Type="http://schemas.openxmlformats.org/officeDocument/2006/relationships/image" Target="../media/image127.png"/><Relationship Id="rId19" Type="http://schemas.openxmlformats.org/officeDocument/2006/relationships/image" Target="../media/image136.png"/><Relationship Id="rId4" Type="http://schemas.openxmlformats.org/officeDocument/2006/relationships/image" Target="../media/image119.jpeg"/><Relationship Id="rId9" Type="http://schemas.openxmlformats.org/officeDocument/2006/relationships/image" Target="../media/image126.png"/><Relationship Id="rId14" Type="http://schemas.openxmlformats.org/officeDocument/2006/relationships/image" Target="../media/image131.png"/><Relationship Id="rId22" Type="http://schemas.openxmlformats.org/officeDocument/2006/relationships/image" Target="../media/image139.jpeg"/></Relationships>
</file>

<file path=ppt/slides/_rels/slide41.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png"/><Relationship Id="rId7" Type="http://schemas.openxmlformats.org/officeDocument/2006/relationships/image" Target="../media/image142.jpeg"/><Relationship Id="rId2" Type="http://schemas.openxmlformats.org/officeDocument/2006/relationships/notesSlide" Target="../notesSlides/notesSlide37.xml"/><Relationship Id="rId1" Type="http://schemas.openxmlformats.org/officeDocument/2006/relationships/slideLayout" Target="../slideLayouts/slideLayout100.xml"/><Relationship Id="rId6" Type="http://schemas.openxmlformats.org/officeDocument/2006/relationships/image" Target="../media/image141.png"/><Relationship Id="rId5" Type="http://schemas.openxmlformats.org/officeDocument/2006/relationships/image" Target="../media/image140.jpeg"/><Relationship Id="rId4" Type="http://schemas.openxmlformats.org/officeDocument/2006/relationships/image" Target="../media/image117.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44.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2.xml"/><Relationship Id="rId4" Type="http://schemas.openxmlformats.org/officeDocument/2006/relationships/image" Target="../media/image145.pn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7.jpeg"/></Relationships>
</file>

<file path=ppt/slides/_rels/slide49.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png"/><Relationship Id="rId1" Type="http://schemas.openxmlformats.org/officeDocument/2006/relationships/slideLayout" Target="../slideLayouts/slideLayout14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9.jpeg"/><Relationship Id="rId7" Type="http://schemas.openxmlformats.org/officeDocument/2006/relationships/image" Target="../media/image136.png"/><Relationship Id="rId2" Type="http://schemas.openxmlformats.org/officeDocument/2006/relationships/image" Target="../media/image1.png"/><Relationship Id="rId1" Type="http://schemas.openxmlformats.org/officeDocument/2006/relationships/slideLayout" Target="../slideLayouts/slideLayout155.xml"/><Relationship Id="rId6" Type="http://schemas.openxmlformats.org/officeDocument/2006/relationships/image" Target="../media/image134.png"/><Relationship Id="rId5" Type="http://schemas.openxmlformats.org/officeDocument/2006/relationships/image" Target="../media/image131.png"/><Relationship Id="rId4" Type="http://schemas.openxmlformats.org/officeDocument/2006/relationships/image" Target="../media/image130.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51.pn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3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5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10.xml"/><Relationship Id="rId4" Type="http://schemas.openxmlformats.org/officeDocument/2006/relationships/image" Target="../media/image153.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66.xml"/><Relationship Id="rId4" Type="http://schemas.openxmlformats.org/officeDocument/2006/relationships/image" Target="../media/image154.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6626" name="TextBox 7"/>
          <p:cNvSpPr txBox="1">
            <a:spLocks noChangeArrowheads="1"/>
          </p:cNvSpPr>
          <p:nvPr/>
        </p:nvSpPr>
        <p:spPr bwMode="auto">
          <a:xfrm>
            <a:off x="314246" y="3943220"/>
            <a:ext cx="3853017" cy="1107996"/>
          </a:xfrm>
          <a:prstGeom prst="rect">
            <a:avLst/>
          </a:prstGeom>
          <a:noFill/>
          <a:ln w="9525">
            <a:noFill/>
            <a:miter lim="800000"/>
            <a:headEnd/>
            <a:tailEnd/>
          </a:ln>
        </p:spPr>
        <p:txBody>
          <a:bodyPr wrap="square">
            <a:spAutoFit/>
          </a:bodyPr>
          <a:lstStyle/>
          <a:p>
            <a:r>
              <a:rPr lang="en-US" sz="6600" dirty="0" smtClean="0">
                <a:solidFill>
                  <a:schemeClr val="bg1"/>
                </a:solidFill>
                <a:latin typeface="Calibri" pitchFamily="34" charset="0"/>
              </a:rPr>
              <a:t>Accelerate</a:t>
            </a:r>
            <a:endParaRPr lang="en-US" sz="6600" dirty="0">
              <a:solidFill>
                <a:schemeClr val="bg1"/>
              </a:solidFill>
              <a:latin typeface="Calibri" pitchFamily="34" charset="0"/>
            </a:endParaRPr>
          </a:p>
        </p:txBody>
      </p:sp>
      <p:sp>
        <p:nvSpPr>
          <p:cNvPr id="26627" name="TextBox 9"/>
          <p:cNvSpPr txBox="1">
            <a:spLocks noChangeArrowheads="1"/>
          </p:cNvSpPr>
          <p:nvPr/>
        </p:nvSpPr>
        <p:spPr bwMode="auto">
          <a:xfrm>
            <a:off x="6056573" y="3999642"/>
            <a:ext cx="3087427" cy="1138773"/>
          </a:xfrm>
          <a:prstGeom prst="rect">
            <a:avLst/>
          </a:prstGeom>
          <a:noFill/>
          <a:ln w="9525">
            <a:noFill/>
            <a:miter lim="800000"/>
            <a:headEnd/>
            <a:tailEnd/>
          </a:ln>
        </p:spPr>
        <p:txBody>
          <a:bodyPr wrap="square">
            <a:spAutoFit/>
          </a:bodyPr>
          <a:lstStyle/>
          <a:p>
            <a:r>
              <a:rPr lang="en-US" sz="2800" b="1" dirty="0">
                <a:solidFill>
                  <a:schemeClr val="bg1"/>
                </a:solidFill>
                <a:latin typeface="Calibri" pitchFamily="34" charset="0"/>
              </a:rPr>
              <a:t>Shaun </a:t>
            </a:r>
            <a:r>
              <a:rPr lang="en-US" sz="2800" b="1" dirty="0" smtClean="0">
                <a:solidFill>
                  <a:schemeClr val="bg1"/>
                </a:solidFill>
                <a:latin typeface="Calibri" pitchFamily="34" charset="0"/>
              </a:rPr>
              <a:t>Walker</a:t>
            </a:r>
          </a:p>
          <a:p>
            <a:r>
              <a:rPr lang="en-US" sz="2000" b="1" dirty="0" smtClean="0">
                <a:solidFill>
                  <a:schemeClr val="bg1"/>
                </a:solidFill>
                <a:latin typeface="Calibri" pitchFamily="34" charset="0"/>
              </a:rPr>
              <a:t>Co-Founder &amp; CTO</a:t>
            </a:r>
            <a:endParaRPr lang="en-US" sz="2000" b="1" dirty="0">
              <a:solidFill>
                <a:schemeClr val="bg1"/>
              </a:solidFill>
              <a:latin typeface="Calibri" pitchFamily="34" charset="0"/>
            </a:endParaRPr>
          </a:p>
          <a:p>
            <a:r>
              <a:rPr lang="en-US" sz="2000" b="1" dirty="0" err="1" smtClean="0">
                <a:solidFill>
                  <a:schemeClr val="bg1"/>
                </a:solidFill>
                <a:latin typeface="Calibri" pitchFamily="34" charset="0"/>
              </a:rPr>
              <a:t>DotNetNuke</a:t>
            </a:r>
            <a:r>
              <a:rPr lang="en-US" sz="2000" b="1" dirty="0" smtClean="0">
                <a:solidFill>
                  <a:schemeClr val="bg1"/>
                </a:solidFill>
                <a:latin typeface="Calibri" pitchFamily="34" charset="0"/>
              </a:rPr>
              <a:t> Corporation</a:t>
            </a:r>
            <a:endParaRPr lang="en-US" sz="2000" b="1" dirty="0">
              <a:solidFill>
                <a:schemeClr val="bg1"/>
              </a:solidFill>
              <a:latin typeface="Calibri" pitchFamily="34" charset="0"/>
            </a:endParaRPr>
          </a:p>
        </p:txBody>
      </p:sp>
      <p:pic>
        <p:nvPicPr>
          <p:cNvPr id="40961" name="Picture 1"/>
          <p:cNvPicPr>
            <a:picLocks noChangeAspect="1" noChangeArrowheads="1"/>
          </p:cNvPicPr>
          <p:nvPr/>
        </p:nvPicPr>
        <p:blipFill>
          <a:blip r:embed="rId3" cstate="print"/>
          <a:srcRect/>
          <a:stretch>
            <a:fillRect/>
          </a:stretch>
        </p:blipFill>
        <p:spPr bwMode="auto">
          <a:xfrm>
            <a:off x="4420279" y="-1"/>
            <a:ext cx="4723721" cy="3537679"/>
          </a:xfrm>
          <a:prstGeom prst="rect">
            <a:avLst/>
          </a:prstGeom>
          <a:noFill/>
          <a:ln w="9525">
            <a:noFill/>
            <a:miter lim="800000"/>
            <a:headEnd/>
            <a:tailEnd/>
          </a:ln>
        </p:spPr>
      </p:pic>
      <p:pic>
        <p:nvPicPr>
          <p:cNvPr id="40965" name="Picture 5"/>
          <p:cNvPicPr>
            <a:picLocks noChangeAspect="1" noChangeArrowheads="1"/>
          </p:cNvPicPr>
          <p:nvPr/>
        </p:nvPicPr>
        <p:blipFill>
          <a:blip r:embed="rId4" cstate="print"/>
          <a:srcRect/>
          <a:stretch>
            <a:fillRect/>
          </a:stretch>
        </p:blipFill>
        <p:spPr bwMode="auto">
          <a:xfrm>
            <a:off x="4403361" y="3803754"/>
            <a:ext cx="1502764" cy="1502764"/>
          </a:xfrm>
          <a:prstGeom prst="rect">
            <a:avLst/>
          </a:prstGeom>
          <a:noFill/>
          <a:ln w="9525">
            <a:noFill/>
            <a:miter lim="800000"/>
            <a:headEnd/>
            <a:tailEnd/>
          </a:ln>
        </p:spPr>
      </p:pic>
      <p:pic>
        <p:nvPicPr>
          <p:cNvPr id="12" name="Picture 6" descr="DotNetNuke® Community Edition"/>
          <p:cNvPicPr>
            <a:picLocks noChangeAspect="1" noChangeArrowheads="1"/>
          </p:cNvPicPr>
          <p:nvPr/>
        </p:nvPicPr>
        <p:blipFill>
          <a:blip r:embed="rId5" cstate="print"/>
          <a:srcRect/>
          <a:stretch>
            <a:fillRect/>
          </a:stretch>
        </p:blipFill>
        <p:spPr bwMode="auto">
          <a:xfrm>
            <a:off x="524656" y="194872"/>
            <a:ext cx="3357797" cy="335779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7652" name="TextBox 3"/>
          <p:cNvSpPr txBox="1">
            <a:spLocks noChangeArrowheads="1"/>
          </p:cNvSpPr>
          <p:nvPr/>
        </p:nvSpPr>
        <p:spPr bwMode="auto">
          <a:xfrm>
            <a:off x="1020945" y="1083534"/>
            <a:ext cx="7567613" cy="1815882"/>
          </a:xfrm>
          <a:prstGeom prst="rect">
            <a:avLst/>
          </a:prstGeom>
          <a:noFill/>
          <a:ln w="9525">
            <a:noFill/>
            <a:miter lim="800000"/>
            <a:headEnd/>
            <a:tailEnd/>
          </a:ln>
        </p:spPr>
        <p:txBody>
          <a:bodyPr wrap="square">
            <a:spAutoFit/>
          </a:bodyPr>
          <a:lstStyle/>
          <a:p>
            <a:r>
              <a:rPr lang="en-US" sz="2800" dirty="0">
                <a:solidFill>
                  <a:schemeClr val="bg1"/>
                </a:solidFill>
                <a:latin typeface="Calibri" pitchFamily="34" charset="0"/>
              </a:rPr>
              <a:t>Over </a:t>
            </a:r>
            <a:r>
              <a:rPr lang="en-US" sz="2800" dirty="0" smtClean="0">
                <a:solidFill>
                  <a:schemeClr val="bg1"/>
                </a:solidFill>
                <a:latin typeface="Calibri" pitchFamily="34" charset="0"/>
              </a:rPr>
              <a:t>800,000 registered users</a:t>
            </a:r>
            <a:r>
              <a:rPr lang="en-US" sz="2800" dirty="0">
                <a:solidFill>
                  <a:schemeClr val="bg1"/>
                </a:solidFill>
                <a:latin typeface="Calibri" pitchFamily="34" charset="0"/>
              </a:rPr>
              <a:t>; </a:t>
            </a:r>
            <a:r>
              <a:rPr lang="en-US" sz="2800" dirty="0" smtClean="0">
                <a:solidFill>
                  <a:schemeClr val="bg1"/>
                </a:solidFill>
                <a:latin typeface="Calibri" pitchFamily="34" charset="0"/>
              </a:rPr>
              <a:t>more than 20,000 </a:t>
            </a:r>
            <a:r>
              <a:rPr lang="en-US" sz="2800" dirty="0">
                <a:solidFill>
                  <a:schemeClr val="bg1"/>
                </a:solidFill>
                <a:latin typeface="Calibri" pitchFamily="34" charset="0"/>
              </a:rPr>
              <a:t>new </a:t>
            </a:r>
            <a:r>
              <a:rPr lang="en-US" sz="2800" dirty="0" smtClean="0">
                <a:solidFill>
                  <a:schemeClr val="bg1"/>
                </a:solidFill>
                <a:latin typeface="Calibri" pitchFamily="34" charset="0"/>
              </a:rPr>
              <a:t>registrations  per quarter</a:t>
            </a:r>
            <a:endParaRPr lang="en-US" sz="2800" dirty="0">
              <a:solidFill>
                <a:schemeClr val="bg1"/>
              </a:solidFill>
              <a:latin typeface="Calibri" pitchFamily="34" charset="0"/>
            </a:endParaRPr>
          </a:p>
          <a:p>
            <a:endParaRPr lang="en-US" sz="2800" dirty="0">
              <a:solidFill>
                <a:schemeClr val="bg1"/>
              </a:solidFill>
              <a:latin typeface="Calibri" pitchFamily="34" charset="0"/>
            </a:endParaRPr>
          </a:p>
          <a:p>
            <a:r>
              <a:rPr lang="en-US" sz="2800" dirty="0">
                <a:solidFill>
                  <a:schemeClr val="bg1"/>
                </a:solidFill>
                <a:latin typeface="Calibri" pitchFamily="34" charset="0"/>
              </a:rPr>
              <a:t> </a:t>
            </a:r>
          </a:p>
        </p:txBody>
      </p:sp>
      <p:sp>
        <p:nvSpPr>
          <p:cNvPr id="27653" name="TextBox 4"/>
          <p:cNvSpPr txBox="1">
            <a:spLocks noChangeArrowheads="1"/>
          </p:cNvSpPr>
          <p:nvPr/>
        </p:nvSpPr>
        <p:spPr bwMode="auto">
          <a:xfrm>
            <a:off x="2188564" y="-142875"/>
            <a:ext cx="4751882" cy="1016000"/>
          </a:xfrm>
          <a:prstGeom prst="rect">
            <a:avLst/>
          </a:prstGeom>
          <a:noFill/>
          <a:ln w="9525">
            <a:noFill/>
            <a:miter lim="800000"/>
            <a:headEnd/>
            <a:tailEnd/>
          </a:ln>
        </p:spPr>
        <p:txBody>
          <a:bodyPr wrap="square">
            <a:spAutoFit/>
          </a:bodyPr>
          <a:lstStyle/>
          <a:p>
            <a:pPr algn="dist"/>
            <a:r>
              <a:rPr lang="en-US" sz="6000" dirty="0" smtClean="0">
                <a:solidFill>
                  <a:schemeClr val="bg1">
                    <a:lumMod val="75000"/>
                  </a:schemeClr>
                </a:solidFill>
                <a:latin typeface="Verdana" pitchFamily="34" charset="0"/>
              </a:rPr>
              <a:t>USERS</a:t>
            </a:r>
            <a:endParaRPr lang="en-US" sz="6000" dirty="0">
              <a:solidFill>
                <a:schemeClr val="bg1">
                  <a:lumMod val="75000"/>
                </a:schemeClr>
              </a:solidFill>
              <a:latin typeface="Verdana" pitchFamily="34" charset="0"/>
            </a:endParaRPr>
          </a:p>
        </p:txBody>
      </p:sp>
      <p:sp>
        <p:nvSpPr>
          <p:cNvPr id="27655" name="TextBox 8"/>
          <p:cNvSpPr txBox="1">
            <a:spLocks noChangeArrowheads="1"/>
          </p:cNvSpPr>
          <p:nvPr/>
        </p:nvSpPr>
        <p:spPr bwMode="auto">
          <a:xfrm>
            <a:off x="0" y="6337300"/>
            <a:ext cx="9144000" cy="369888"/>
          </a:xfrm>
          <a:prstGeom prst="rect">
            <a:avLst/>
          </a:prstGeom>
          <a:noFill/>
          <a:ln w="9525">
            <a:noFill/>
            <a:miter lim="800000"/>
            <a:headEnd/>
            <a:tailEnd/>
          </a:ln>
        </p:spPr>
        <p:txBody>
          <a:bodyPr>
            <a:spAutoFit/>
          </a:bodyPr>
          <a:lstStyle/>
          <a:p>
            <a:pPr algn="r"/>
            <a:r>
              <a:rPr lang="en-US" dirty="0">
                <a:solidFill>
                  <a:schemeClr val="bg1"/>
                </a:solidFill>
                <a:latin typeface="Calibri" pitchFamily="34" charset="0"/>
              </a:rPr>
              <a:t>Source: DotNetNuke.com</a:t>
            </a:r>
          </a:p>
        </p:txBody>
      </p:sp>
      <p:sp>
        <p:nvSpPr>
          <p:cNvPr id="27656" name="TextBox 9"/>
          <p:cNvSpPr txBox="1">
            <a:spLocks noChangeArrowheads="1"/>
          </p:cNvSpPr>
          <p:nvPr/>
        </p:nvSpPr>
        <p:spPr bwMode="auto">
          <a:xfrm>
            <a:off x="0" y="6293241"/>
            <a:ext cx="7046912" cy="369887"/>
          </a:xfrm>
          <a:prstGeom prst="rect">
            <a:avLst/>
          </a:prstGeom>
          <a:noFill/>
          <a:ln w="9525">
            <a:noFill/>
            <a:miter lim="800000"/>
            <a:headEnd/>
            <a:tailEnd/>
          </a:ln>
        </p:spPr>
        <p:txBody>
          <a:bodyPr>
            <a:spAutoFit/>
          </a:bodyPr>
          <a:lstStyle/>
          <a:p>
            <a:r>
              <a:rPr lang="en-US" dirty="0">
                <a:solidFill>
                  <a:schemeClr val="bg1"/>
                </a:solidFill>
                <a:latin typeface="Calibri" pitchFamily="34" charset="0"/>
              </a:rPr>
              <a:t>Cumulative </a:t>
            </a:r>
            <a:r>
              <a:rPr lang="en-US" dirty="0" smtClean="0">
                <a:solidFill>
                  <a:schemeClr val="bg1"/>
                </a:solidFill>
                <a:latin typeface="Calibri" pitchFamily="34" charset="0"/>
              </a:rPr>
              <a:t>Registrations by Year</a:t>
            </a:r>
            <a:endParaRPr lang="en-US" dirty="0">
              <a:solidFill>
                <a:schemeClr val="bg1"/>
              </a:solidFill>
              <a:latin typeface="Calibri" pitchFamily="34" charset="0"/>
            </a:endParaRPr>
          </a:p>
        </p:txBody>
      </p:sp>
      <p:graphicFrame>
        <p:nvGraphicFramePr>
          <p:cNvPr id="2" name="Chart 5"/>
          <p:cNvGraphicFramePr>
            <a:graphicFrameLocks/>
          </p:cNvGraphicFramePr>
          <p:nvPr/>
        </p:nvGraphicFramePr>
        <p:xfrm>
          <a:off x="584616" y="2038662"/>
          <a:ext cx="8118085" cy="3553373"/>
        </p:xfrm>
        <a:graphic>
          <a:graphicData uri="http://schemas.openxmlformats.org/presentationml/2006/ole">
            <p:oleObj spid="_x0000_s27652" name="Worksheet" r:id="rId4" imgW="8219969" imgH="3171720"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9701"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WEBSITES</a:t>
            </a:r>
            <a:endParaRPr lang="en-US" sz="6000" dirty="0">
              <a:solidFill>
                <a:schemeClr val="bg1">
                  <a:lumMod val="75000"/>
                </a:schemeClr>
              </a:solidFill>
              <a:latin typeface="Verdana" pitchFamily="34" charset="0"/>
            </a:endParaRPr>
          </a:p>
        </p:txBody>
      </p:sp>
      <p:sp>
        <p:nvSpPr>
          <p:cNvPr id="9" name="TextBox 8"/>
          <p:cNvSpPr txBox="1">
            <a:spLocks noChangeArrowheads="1"/>
          </p:cNvSpPr>
          <p:nvPr/>
        </p:nvSpPr>
        <p:spPr bwMode="auto">
          <a:xfrm>
            <a:off x="4527030" y="1274164"/>
            <a:ext cx="4616970" cy="4462760"/>
          </a:xfrm>
          <a:prstGeom prst="rect">
            <a:avLst/>
          </a:prstGeom>
          <a:noFill/>
          <a:ln w="9525">
            <a:noFill/>
            <a:miter lim="800000"/>
            <a:headEnd/>
            <a:tailEnd/>
          </a:ln>
        </p:spPr>
        <p:txBody>
          <a:bodyPr wrap="square">
            <a:spAutoFit/>
          </a:bodyPr>
          <a:lstStyle/>
          <a:p>
            <a:pPr algn="ctr"/>
            <a:r>
              <a:rPr lang="en-US" sz="4800" dirty="0" smtClean="0">
                <a:solidFill>
                  <a:schemeClr val="bg1"/>
                </a:solidFill>
                <a:latin typeface="Calibri" pitchFamily="34" charset="0"/>
              </a:rPr>
              <a:t>Websites Powered By </a:t>
            </a:r>
            <a:r>
              <a:rPr lang="en-US" sz="4800" dirty="0" err="1" smtClean="0">
                <a:solidFill>
                  <a:schemeClr val="bg1"/>
                </a:solidFill>
                <a:latin typeface="Calibri" pitchFamily="34" charset="0"/>
              </a:rPr>
              <a:t>DotNetNuke</a:t>
            </a:r>
            <a:endParaRPr lang="en-US" sz="4800" dirty="0" smtClean="0">
              <a:solidFill>
                <a:schemeClr val="bg1"/>
              </a:solidFill>
              <a:latin typeface="Calibri" pitchFamily="34" charset="0"/>
            </a:endParaRPr>
          </a:p>
          <a:p>
            <a:pPr algn="ctr"/>
            <a:endParaRPr lang="en-US" sz="2000" dirty="0" smtClean="0">
              <a:solidFill>
                <a:schemeClr val="bg1"/>
              </a:solidFill>
              <a:latin typeface="Calibri" pitchFamily="34" charset="0"/>
            </a:endParaRPr>
          </a:p>
          <a:p>
            <a:pPr algn="ctr"/>
            <a:r>
              <a:rPr lang="en-US" sz="4800" dirty="0" smtClean="0">
                <a:solidFill>
                  <a:schemeClr val="bg1"/>
                </a:solidFill>
                <a:latin typeface="Calibri" pitchFamily="34" charset="0"/>
              </a:rPr>
              <a:t>Over</a:t>
            </a:r>
          </a:p>
          <a:p>
            <a:pPr algn="ctr"/>
            <a:r>
              <a:rPr lang="en-US" sz="7200" dirty="0" smtClean="0">
                <a:solidFill>
                  <a:schemeClr val="bg1"/>
                </a:solidFill>
                <a:latin typeface="Calibri" pitchFamily="34" charset="0"/>
              </a:rPr>
              <a:t>60</a:t>
            </a:r>
            <a:r>
              <a:rPr lang="en-US" sz="7200" dirty="0" smtClean="0">
                <a:solidFill>
                  <a:schemeClr val="bg1"/>
                </a:solidFill>
                <a:latin typeface="Calibri" pitchFamily="34" charset="0"/>
              </a:rPr>
              <a:t>0,000</a:t>
            </a:r>
            <a:endParaRPr lang="en-US" sz="7200" dirty="0">
              <a:solidFill>
                <a:schemeClr val="bg1"/>
              </a:solidFill>
              <a:latin typeface="Calibri" pitchFamily="34" charset="0"/>
            </a:endParaRPr>
          </a:p>
        </p:txBody>
      </p:sp>
      <p:sp>
        <p:nvSpPr>
          <p:cNvPr id="13" name="TextBox 8"/>
          <p:cNvSpPr txBox="1">
            <a:spLocks noChangeArrowheads="1"/>
          </p:cNvSpPr>
          <p:nvPr/>
        </p:nvSpPr>
        <p:spPr bwMode="auto">
          <a:xfrm>
            <a:off x="0" y="6337300"/>
            <a:ext cx="9144000" cy="369888"/>
          </a:xfrm>
          <a:prstGeom prst="rect">
            <a:avLst/>
          </a:prstGeom>
          <a:noFill/>
          <a:ln w="9525">
            <a:noFill/>
            <a:miter lim="800000"/>
            <a:headEnd/>
            <a:tailEnd/>
          </a:ln>
        </p:spPr>
        <p:txBody>
          <a:bodyPr>
            <a:spAutoFit/>
          </a:bodyPr>
          <a:lstStyle/>
          <a:p>
            <a:pPr algn="r"/>
            <a:r>
              <a:rPr lang="en-US" dirty="0" smtClean="0">
                <a:solidFill>
                  <a:schemeClr val="bg1"/>
                </a:solidFill>
                <a:latin typeface="Calibri" pitchFamily="34" charset="0"/>
              </a:rPr>
              <a:t>*Estimate</a:t>
            </a:r>
            <a:endParaRPr lang="en-US" dirty="0">
              <a:solidFill>
                <a:schemeClr val="bg1"/>
              </a:solidFill>
              <a:latin typeface="Calibri" pitchFamily="34" charset="0"/>
            </a:endParaRPr>
          </a:p>
        </p:txBody>
      </p:sp>
      <p:sp>
        <p:nvSpPr>
          <p:cNvPr id="6" name="Rounded Rectangle 5"/>
          <p:cNvSpPr/>
          <p:nvPr/>
        </p:nvSpPr>
        <p:spPr>
          <a:xfrm>
            <a:off x="194872" y="1184222"/>
            <a:ext cx="4646951" cy="4197247"/>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29705" name="Picture 9" descr="C:\DNN Corp\Logo\websites.png"/>
          <p:cNvPicPr>
            <a:picLocks noChangeAspect="1" noChangeArrowheads="1"/>
          </p:cNvPicPr>
          <p:nvPr/>
        </p:nvPicPr>
        <p:blipFill>
          <a:blip r:embed="rId3" cstate="print"/>
          <a:srcRect/>
          <a:stretch>
            <a:fillRect/>
          </a:stretch>
        </p:blipFill>
        <p:spPr bwMode="auto">
          <a:xfrm>
            <a:off x="509666" y="1514006"/>
            <a:ext cx="3936330" cy="33897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46082"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RECOGNITION</a:t>
            </a:r>
            <a:endParaRPr lang="en-US" sz="6000" dirty="0">
              <a:solidFill>
                <a:schemeClr val="bg1">
                  <a:lumMod val="75000"/>
                </a:schemeClr>
              </a:solidFill>
              <a:latin typeface="Verdana" pitchFamily="34" charset="0"/>
            </a:endParaRPr>
          </a:p>
        </p:txBody>
      </p:sp>
      <p:sp>
        <p:nvSpPr>
          <p:cNvPr id="10" name="Rounded Rectangle 9"/>
          <p:cNvSpPr/>
          <p:nvPr/>
        </p:nvSpPr>
        <p:spPr>
          <a:xfrm>
            <a:off x="747856" y="1237030"/>
            <a:ext cx="2460040" cy="2155971"/>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703416" y="1269509"/>
            <a:ext cx="1770078" cy="2155971"/>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6011058" y="1284499"/>
            <a:ext cx="2428406" cy="2155971"/>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49508" y="3787856"/>
            <a:ext cx="2398426" cy="2155971"/>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3658447" y="3772866"/>
            <a:ext cx="1770078" cy="2155971"/>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6011056" y="3787856"/>
            <a:ext cx="2323475" cy="2155971"/>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18" name="Picture 17" descr="CoolVendorColor_180.png"/>
          <p:cNvPicPr>
            <a:picLocks noChangeAspect="1"/>
          </p:cNvPicPr>
          <p:nvPr/>
        </p:nvPicPr>
        <p:blipFill>
          <a:blip r:embed="rId4" cstate="print"/>
          <a:stretch>
            <a:fillRect/>
          </a:stretch>
        </p:blipFill>
        <p:spPr>
          <a:xfrm>
            <a:off x="810717" y="1914994"/>
            <a:ext cx="2285714" cy="838095"/>
          </a:xfrm>
          <a:prstGeom prst="rect">
            <a:avLst/>
          </a:prstGeom>
        </p:spPr>
      </p:pic>
      <p:pic>
        <p:nvPicPr>
          <p:cNvPr id="19" name="Picture 6" descr="http://www.dotnetnuke.com/Portals/25/Marketing/Awards/AO.OD10.Top100.Winner.%203px.jpg"/>
          <p:cNvPicPr>
            <a:picLocks noChangeAspect="1" noChangeArrowheads="1"/>
          </p:cNvPicPr>
          <p:nvPr/>
        </p:nvPicPr>
        <p:blipFill>
          <a:blip r:embed="rId5" cstate="print"/>
          <a:srcRect/>
          <a:stretch>
            <a:fillRect/>
          </a:stretch>
        </p:blipFill>
        <p:spPr bwMode="auto">
          <a:xfrm>
            <a:off x="4032354" y="1501516"/>
            <a:ext cx="1089286" cy="1633929"/>
          </a:xfrm>
          <a:prstGeom prst="rect">
            <a:avLst/>
          </a:prstGeom>
          <a:noFill/>
        </p:spPr>
      </p:pic>
      <p:pic>
        <p:nvPicPr>
          <p:cNvPr id="20" name="Picture 2" descr="http://www.igloosoftware.com/download/gallery/homepage/boxfeaturecrnemergingvendorpng"/>
          <p:cNvPicPr>
            <a:picLocks noChangeAspect="1" noChangeArrowheads="1"/>
          </p:cNvPicPr>
          <p:nvPr/>
        </p:nvPicPr>
        <p:blipFill>
          <a:blip r:embed="rId6" cstate="print"/>
          <a:srcRect/>
          <a:stretch>
            <a:fillRect/>
          </a:stretch>
        </p:blipFill>
        <p:spPr bwMode="auto">
          <a:xfrm>
            <a:off x="6190938" y="1698886"/>
            <a:ext cx="2071496" cy="1260912"/>
          </a:xfrm>
          <a:prstGeom prst="rect">
            <a:avLst/>
          </a:prstGeom>
          <a:noFill/>
        </p:spPr>
      </p:pic>
      <p:pic>
        <p:nvPicPr>
          <p:cNvPr id="362498" name="Picture 2" descr="http://www.dotnetnuke.com/Portals/25/Marketing/Awards/Red%20Herring%20100%20Finalist%202010.jpg"/>
          <p:cNvPicPr>
            <a:picLocks noChangeAspect="1" noChangeArrowheads="1"/>
          </p:cNvPicPr>
          <p:nvPr/>
        </p:nvPicPr>
        <p:blipFill>
          <a:blip r:embed="rId7" cstate="print"/>
          <a:srcRect/>
          <a:stretch>
            <a:fillRect/>
          </a:stretch>
        </p:blipFill>
        <p:spPr bwMode="auto">
          <a:xfrm>
            <a:off x="3870717" y="4113550"/>
            <a:ext cx="1372849" cy="1372849"/>
          </a:xfrm>
          <a:prstGeom prst="rect">
            <a:avLst/>
          </a:prstGeom>
          <a:noFill/>
        </p:spPr>
      </p:pic>
      <p:pic>
        <p:nvPicPr>
          <p:cNvPr id="362500" name="Picture 4" descr="http://www.dotnetnuke.com/Portals/25/Marketing/PRCoverage/TheVARGuy.jpg"/>
          <p:cNvPicPr>
            <a:picLocks noChangeAspect="1" noChangeArrowheads="1"/>
          </p:cNvPicPr>
          <p:nvPr/>
        </p:nvPicPr>
        <p:blipFill>
          <a:blip r:embed="rId8" cstate="print"/>
          <a:srcRect/>
          <a:stretch>
            <a:fillRect/>
          </a:stretch>
        </p:blipFill>
        <p:spPr bwMode="auto">
          <a:xfrm>
            <a:off x="1454046" y="3853278"/>
            <a:ext cx="974362" cy="1694560"/>
          </a:xfrm>
          <a:prstGeom prst="rect">
            <a:avLst/>
          </a:prstGeom>
          <a:noFill/>
        </p:spPr>
      </p:pic>
      <p:sp>
        <p:nvSpPr>
          <p:cNvPr id="17" name="TextBox 16"/>
          <p:cNvSpPr txBox="1"/>
          <p:nvPr/>
        </p:nvSpPr>
        <p:spPr>
          <a:xfrm>
            <a:off x="1214203" y="5561351"/>
            <a:ext cx="1543987" cy="338554"/>
          </a:xfrm>
          <a:prstGeom prst="rect">
            <a:avLst/>
          </a:prstGeom>
          <a:noFill/>
        </p:spPr>
        <p:txBody>
          <a:bodyPr wrap="square">
            <a:spAutoFit/>
          </a:bodyPr>
          <a:lstStyle/>
          <a:p>
            <a:pPr fontAlgn="auto">
              <a:spcBef>
                <a:spcPts val="0"/>
              </a:spcBef>
              <a:spcAft>
                <a:spcPts val="0"/>
              </a:spcAft>
              <a:defRPr/>
            </a:pPr>
            <a:r>
              <a:rPr lang="en-US" sz="1600" dirty="0" smtClean="0">
                <a:latin typeface="+mn-lt"/>
                <a:cs typeface="+mn-cs"/>
              </a:rPr>
              <a:t>Open Source 50</a:t>
            </a:r>
            <a:endParaRPr lang="en-US" sz="1600" dirty="0">
              <a:solidFill>
                <a:schemeClr val="bg1"/>
              </a:solidFill>
              <a:latin typeface="+mn-lt"/>
              <a:cs typeface="+mn-cs"/>
            </a:endParaRPr>
          </a:p>
        </p:txBody>
      </p:sp>
      <p:pic>
        <p:nvPicPr>
          <p:cNvPr id="412674" name="Picture 2" descr="http://visualstudiomagazine.com/articles/2010/11/01/~/media/ECG/visualstudiomagazine/Images/2010/11/VSMReadersChoice2010Logo.ashx"/>
          <p:cNvPicPr>
            <a:picLocks noChangeAspect="1" noChangeArrowheads="1"/>
          </p:cNvPicPr>
          <p:nvPr/>
        </p:nvPicPr>
        <p:blipFill>
          <a:blip r:embed="rId9" cstate="print"/>
          <a:srcRect/>
          <a:stretch>
            <a:fillRect/>
          </a:stretch>
        </p:blipFill>
        <p:spPr bwMode="auto">
          <a:xfrm>
            <a:off x="6114582" y="4153784"/>
            <a:ext cx="2094396" cy="12426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659567" y="899410"/>
            <a:ext cx="7989758" cy="4401205"/>
          </a:xfrm>
          <a:prstGeom prst="rect">
            <a:avLst/>
          </a:prstGeom>
          <a:noFill/>
          <a:ln w="9525">
            <a:noFill/>
            <a:miter lim="800000"/>
            <a:headEnd/>
            <a:tailEnd/>
          </a:ln>
        </p:spPr>
        <p:txBody>
          <a:bodyPr wrap="square">
            <a:spAutoFit/>
          </a:bodyPr>
          <a:lstStyle/>
          <a:p>
            <a:pPr algn="ctr"/>
            <a:r>
              <a:rPr lang="en-US" sz="4000" dirty="0" err="1" smtClean="0">
                <a:solidFill>
                  <a:schemeClr val="bg1"/>
                </a:solidFill>
                <a:latin typeface="Calibri" pitchFamily="34" charset="0"/>
              </a:rPr>
              <a:t>OpenForce</a:t>
            </a:r>
            <a:r>
              <a:rPr lang="en-US" sz="4000" dirty="0" smtClean="0">
                <a:solidFill>
                  <a:schemeClr val="bg1"/>
                </a:solidFill>
                <a:latin typeface="Calibri" pitchFamily="34" charset="0"/>
              </a:rPr>
              <a:t> Europe</a:t>
            </a:r>
            <a:br>
              <a:rPr lang="en-US" sz="4000" dirty="0" smtClean="0">
                <a:solidFill>
                  <a:schemeClr val="bg1"/>
                </a:solidFill>
                <a:latin typeface="Calibri" pitchFamily="34" charset="0"/>
              </a:rPr>
            </a:br>
            <a:r>
              <a:rPr lang="en-US" sz="4000" dirty="0" smtClean="0">
                <a:solidFill>
                  <a:schemeClr val="bg1"/>
                </a:solidFill>
                <a:latin typeface="Calibri" pitchFamily="34" charset="0"/>
              </a:rPr>
              <a:t>Zeist, The Netherlands, October 2010</a:t>
            </a:r>
            <a:endParaRPr lang="en-US" sz="4000" dirty="0">
              <a:solidFill>
                <a:schemeClr val="bg1"/>
              </a:solidFill>
              <a:latin typeface="Calibri" pitchFamily="34" charset="0"/>
            </a:endParaRPr>
          </a:p>
          <a:p>
            <a:pPr algn="ctr"/>
            <a:endParaRPr lang="en-US" sz="4000" dirty="0" smtClean="0">
              <a:solidFill>
                <a:schemeClr val="bg1"/>
              </a:solidFill>
              <a:latin typeface="Calibri" pitchFamily="34" charset="0"/>
            </a:endParaRPr>
          </a:p>
          <a:p>
            <a:pPr algn="ctr"/>
            <a:endParaRPr lang="en-US" sz="4000" dirty="0" smtClean="0">
              <a:solidFill>
                <a:schemeClr val="bg1"/>
              </a:solidFill>
              <a:latin typeface="Calibri" pitchFamily="34" charset="0"/>
            </a:endParaRPr>
          </a:p>
          <a:p>
            <a:pPr algn="ctr"/>
            <a:endParaRPr lang="en-US" sz="4000" dirty="0">
              <a:solidFill>
                <a:schemeClr val="bg1"/>
              </a:solidFill>
              <a:latin typeface="Calibri" pitchFamily="34" charset="0"/>
            </a:endParaRPr>
          </a:p>
          <a:p>
            <a:pPr algn="ctr"/>
            <a:r>
              <a:rPr lang="en-US" sz="4000" dirty="0" err="1" smtClean="0">
                <a:solidFill>
                  <a:schemeClr val="bg1"/>
                </a:solidFill>
                <a:latin typeface="Calibri" pitchFamily="34" charset="0"/>
              </a:rPr>
              <a:t>DotNetNuke</a:t>
            </a:r>
            <a:r>
              <a:rPr lang="en-US" sz="4000" dirty="0" smtClean="0">
                <a:solidFill>
                  <a:schemeClr val="bg1"/>
                </a:solidFill>
                <a:latin typeface="Calibri" pitchFamily="34" charset="0"/>
              </a:rPr>
              <a:t> Connections</a:t>
            </a:r>
            <a:r>
              <a:rPr lang="en-US" sz="4000" dirty="0">
                <a:solidFill>
                  <a:schemeClr val="bg1"/>
                </a:solidFill>
                <a:latin typeface="Calibri" pitchFamily="34" charset="0"/>
              </a:rPr>
              <a:t/>
            </a:r>
            <a:br>
              <a:rPr lang="en-US" sz="4000" dirty="0">
                <a:solidFill>
                  <a:schemeClr val="bg1"/>
                </a:solidFill>
                <a:latin typeface="Calibri" pitchFamily="34" charset="0"/>
              </a:rPr>
            </a:br>
            <a:r>
              <a:rPr lang="en-US" sz="4000" dirty="0" smtClean="0">
                <a:solidFill>
                  <a:schemeClr val="bg1"/>
                </a:solidFill>
                <a:latin typeface="Calibri" pitchFamily="34" charset="0"/>
              </a:rPr>
              <a:t>Las Vegas, Nevada, November 2010</a:t>
            </a:r>
          </a:p>
        </p:txBody>
      </p:sp>
      <p:sp>
        <p:nvSpPr>
          <p:cNvPr id="3789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CONFERENCES</a:t>
            </a:r>
            <a:endParaRPr lang="en-US" sz="6000" dirty="0">
              <a:solidFill>
                <a:schemeClr val="bg1">
                  <a:lumMod val="75000"/>
                </a:schemeClr>
              </a:solidFill>
              <a:latin typeface="Verdana" pitchFamily="34" charset="0"/>
            </a:endParaRPr>
          </a:p>
        </p:txBody>
      </p:sp>
      <p:sp>
        <p:nvSpPr>
          <p:cNvPr id="7" name="Rounded Rectangle 6"/>
          <p:cNvSpPr/>
          <p:nvPr/>
        </p:nvSpPr>
        <p:spPr>
          <a:xfrm>
            <a:off x="717874" y="2428407"/>
            <a:ext cx="3344459" cy="1319134"/>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5199933" y="2451234"/>
            <a:ext cx="3314479" cy="1341278"/>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9" name="Picture 2"/>
          <p:cNvPicPr>
            <a:picLocks noChangeAspect="1" noChangeArrowheads="1"/>
          </p:cNvPicPr>
          <p:nvPr/>
        </p:nvPicPr>
        <p:blipFill>
          <a:blip r:embed="rId4" cstate="print"/>
          <a:srcRect/>
          <a:stretch>
            <a:fillRect/>
          </a:stretch>
        </p:blipFill>
        <p:spPr bwMode="auto">
          <a:xfrm>
            <a:off x="5342744" y="2696980"/>
            <a:ext cx="3009900" cy="858086"/>
          </a:xfrm>
          <a:prstGeom prst="rect">
            <a:avLst/>
          </a:prstGeom>
          <a:noFill/>
          <a:ln w="9525">
            <a:noFill/>
            <a:miter lim="800000"/>
            <a:headEnd/>
            <a:tailEnd/>
          </a:ln>
        </p:spPr>
      </p:pic>
      <p:pic>
        <p:nvPicPr>
          <p:cNvPr id="10" name="Picture 4" descr="SDN - Software Development Network">
            <a:hlinkClick r:id="rId5" tooltip="SDN - Software Development Network"/>
          </p:cNvPr>
          <p:cNvPicPr>
            <a:picLocks noChangeAspect="1" noChangeArrowheads="1"/>
          </p:cNvPicPr>
          <p:nvPr/>
        </p:nvPicPr>
        <p:blipFill>
          <a:blip r:embed="rId6" cstate="print"/>
          <a:srcRect/>
          <a:stretch>
            <a:fillRect/>
          </a:stretch>
        </p:blipFill>
        <p:spPr bwMode="auto">
          <a:xfrm>
            <a:off x="830704" y="2680741"/>
            <a:ext cx="3087365"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39450" y="899410"/>
            <a:ext cx="7570032" cy="6247864"/>
          </a:xfrm>
          <a:prstGeom prst="rect">
            <a:avLst/>
          </a:prstGeom>
          <a:noFill/>
          <a:ln w="9525">
            <a:noFill/>
            <a:miter lim="800000"/>
            <a:headEnd/>
            <a:tailEnd/>
          </a:ln>
        </p:spPr>
        <p:txBody>
          <a:bodyPr wrap="square">
            <a:spAutoFit/>
          </a:bodyPr>
          <a:lstStyle/>
          <a:p>
            <a:pPr algn="ctr"/>
            <a:r>
              <a:rPr lang="en-US" sz="4000" dirty="0" err="1" smtClean="0">
                <a:solidFill>
                  <a:prstClr val="white"/>
                </a:solidFill>
                <a:latin typeface="Calibri" pitchFamily="34" charset="0"/>
              </a:rPr>
              <a:t>DayofDNN</a:t>
            </a:r>
            <a:r>
              <a:rPr lang="en-US" sz="4000" dirty="0" smtClean="0">
                <a:solidFill>
                  <a:prstClr val="white"/>
                </a:solidFill>
                <a:latin typeface="Calibri" pitchFamily="34" charset="0"/>
              </a:rPr>
              <a:t> Paris – May 2010</a:t>
            </a:r>
            <a:br>
              <a:rPr lang="en-US" sz="4000" dirty="0" smtClean="0">
                <a:solidFill>
                  <a:prstClr val="white"/>
                </a:solidFill>
                <a:latin typeface="Calibri" pitchFamily="34" charset="0"/>
              </a:rPr>
            </a:br>
            <a:r>
              <a:rPr lang="en-US" sz="4000" dirty="0" err="1" smtClean="0">
                <a:solidFill>
                  <a:prstClr val="white"/>
                </a:solidFill>
                <a:latin typeface="Calibri" pitchFamily="34" charset="0"/>
              </a:rPr>
              <a:t>DayofDNN</a:t>
            </a:r>
            <a:r>
              <a:rPr lang="en-US" sz="4000" dirty="0" smtClean="0">
                <a:solidFill>
                  <a:prstClr val="white"/>
                </a:solidFill>
                <a:latin typeface="Calibri" pitchFamily="34" charset="0"/>
              </a:rPr>
              <a:t> Chicago - October 2010</a:t>
            </a:r>
            <a:endParaRPr lang="en-US" sz="4000" dirty="0">
              <a:solidFill>
                <a:prstClr val="white"/>
              </a:solidFill>
              <a:latin typeface="Calibri" pitchFamily="34" charset="0"/>
            </a:endParaRPr>
          </a:p>
          <a:p>
            <a:pPr algn="ctr"/>
            <a:endParaRPr lang="en-US" sz="4000" dirty="0" smtClean="0">
              <a:solidFill>
                <a:prstClr val="white"/>
              </a:solidFill>
              <a:latin typeface="Calibri" pitchFamily="34" charset="0"/>
            </a:endParaRPr>
          </a:p>
          <a:p>
            <a:pPr algn="ctr"/>
            <a:endParaRPr lang="en-US" sz="4000" dirty="0" smtClean="0">
              <a:solidFill>
                <a:prstClr val="white"/>
              </a:solidFill>
              <a:latin typeface="Calibri" pitchFamily="34" charset="0"/>
            </a:endParaRPr>
          </a:p>
          <a:p>
            <a:pPr algn="ctr"/>
            <a:endParaRPr lang="en-US" sz="4000" dirty="0">
              <a:solidFill>
                <a:prstClr val="white"/>
              </a:solidFill>
              <a:latin typeface="Calibri" pitchFamily="34" charset="0"/>
            </a:endParaRPr>
          </a:p>
          <a:p>
            <a:pPr algn="ctr"/>
            <a:r>
              <a:rPr lang="en-US" sz="4000" dirty="0" err="1" smtClean="0">
                <a:solidFill>
                  <a:prstClr val="white"/>
                </a:solidFill>
                <a:latin typeface="Calibri" pitchFamily="34" charset="0"/>
              </a:rPr>
              <a:t>Hackathon</a:t>
            </a:r>
            <a:r>
              <a:rPr lang="en-US" sz="4000" dirty="0" smtClean="0">
                <a:solidFill>
                  <a:prstClr val="white"/>
                </a:solidFill>
                <a:latin typeface="Calibri" pitchFamily="34" charset="0"/>
              </a:rPr>
              <a:t> Orlando (MVP)</a:t>
            </a:r>
            <a:br>
              <a:rPr lang="en-US" sz="4000" dirty="0" smtClean="0">
                <a:solidFill>
                  <a:prstClr val="white"/>
                </a:solidFill>
                <a:latin typeface="Calibri" pitchFamily="34" charset="0"/>
              </a:rPr>
            </a:br>
            <a:r>
              <a:rPr lang="en-US" sz="4000" dirty="0" err="1" smtClean="0">
                <a:solidFill>
                  <a:prstClr val="white"/>
                </a:solidFill>
                <a:latin typeface="Calibri" pitchFamily="34" charset="0"/>
              </a:rPr>
              <a:t>Hackathon</a:t>
            </a:r>
            <a:r>
              <a:rPr lang="en-US" sz="4000" dirty="0" smtClean="0">
                <a:solidFill>
                  <a:prstClr val="white"/>
                </a:solidFill>
                <a:latin typeface="Calibri" pitchFamily="34" charset="0"/>
              </a:rPr>
              <a:t> Washington, DC (UI/UX)</a:t>
            </a:r>
            <a:br>
              <a:rPr lang="en-US" sz="4000" dirty="0" smtClean="0">
                <a:solidFill>
                  <a:prstClr val="white"/>
                </a:solidFill>
                <a:latin typeface="Calibri" pitchFamily="34" charset="0"/>
              </a:rPr>
            </a:br>
            <a:r>
              <a:rPr lang="en-US" sz="4000" dirty="0" err="1" smtClean="0">
                <a:solidFill>
                  <a:prstClr val="white"/>
                </a:solidFill>
                <a:latin typeface="Calibri" pitchFamily="34" charset="0"/>
              </a:rPr>
              <a:t>Hackathon</a:t>
            </a:r>
            <a:r>
              <a:rPr lang="en-US" sz="4000" dirty="0" smtClean="0">
                <a:solidFill>
                  <a:prstClr val="white"/>
                </a:solidFill>
                <a:latin typeface="Calibri" pitchFamily="34" charset="0"/>
              </a:rPr>
              <a:t> St. Louis (Mobile</a:t>
            </a:r>
            <a:r>
              <a:rPr lang="en-US" sz="4000" dirty="0" smtClean="0">
                <a:solidFill>
                  <a:prstClr val="white"/>
                </a:solidFill>
                <a:latin typeface="Calibri" pitchFamily="34" charset="0"/>
              </a:rPr>
              <a:t>)</a:t>
            </a:r>
          </a:p>
          <a:p>
            <a:pPr algn="ctr"/>
            <a:r>
              <a:rPr lang="en-US" sz="4000" dirty="0" err="1" smtClean="0">
                <a:solidFill>
                  <a:prstClr val="white"/>
                </a:solidFill>
                <a:latin typeface="Calibri" pitchFamily="34" charset="0"/>
              </a:rPr>
              <a:t>Hackathon</a:t>
            </a:r>
            <a:r>
              <a:rPr lang="en-US" sz="4000" dirty="0" smtClean="0">
                <a:solidFill>
                  <a:prstClr val="white"/>
                </a:solidFill>
                <a:latin typeface="Calibri" pitchFamily="34" charset="0"/>
              </a:rPr>
              <a:t> Redmond (Razor)</a:t>
            </a:r>
            <a:r>
              <a:rPr lang="en-US" sz="4000" dirty="0">
                <a:solidFill>
                  <a:prstClr val="white"/>
                </a:solidFill>
                <a:latin typeface="Calibri" pitchFamily="34" charset="0"/>
              </a:rPr>
              <a:t/>
            </a:r>
            <a:br>
              <a:rPr lang="en-US" sz="4000" dirty="0">
                <a:solidFill>
                  <a:prstClr val="white"/>
                </a:solidFill>
                <a:latin typeface="Calibri" pitchFamily="34" charset="0"/>
              </a:rPr>
            </a:br>
            <a:endParaRPr lang="en-US" sz="4000" dirty="0" smtClean="0">
              <a:solidFill>
                <a:prstClr val="white"/>
              </a:solidFill>
              <a:latin typeface="Calibri" pitchFamily="34" charset="0"/>
            </a:endParaRPr>
          </a:p>
        </p:txBody>
      </p:sp>
      <p:sp>
        <p:nvSpPr>
          <p:cNvPr id="3789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USER EVENTS</a:t>
            </a:r>
            <a:endParaRPr lang="en-US" sz="6000" dirty="0">
              <a:solidFill>
                <a:prstClr val="white">
                  <a:lumMod val="75000"/>
                </a:prstClr>
              </a:solidFill>
              <a:latin typeface="Verdana" pitchFamily="34" charset="0"/>
            </a:endParaRPr>
          </a:p>
        </p:txBody>
      </p:sp>
      <p:sp>
        <p:nvSpPr>
          <p:cNvPr id="7" name="Rounded Rectangle 6"/>
          <p:cNvSpPr/>
          <p:nvPr/>
        </p:nvSpPr>
        <p:spPr>
          <a:xfrm>
            <a:off x="254832" y="2428407"/>
            <a:ext cx="3957403" cy="1319134"/>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ounded Rectangle 7"/>
          <p:cNvSpPr/>
          <p:nvPr/>
        </p:nvSpPr>
        <p:spPr>
          <a:xfrm>
            <a:off x="4825180" y="2436243"/>
            <a:ext cx="4048998" cy="1341278"/>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1" name="Picture 5" descr="Day of DotNetNuke 2009"/>
          <p:cNvPicPr>
            <a:picLocks noChangeAspect="1" noChangeArrowheads="1"/>
          </p:cNvPicPr>
          <p:nvPr/>
        </p:nvPicPr>
        <p:blipFill>
          <a:blip r:embed="rId4" cstate="print"/>
          <a:srcRect/>
          <a:stretch>
            <a:fillRect/>
          </a:stretch>
        </p:blipFill>
        <p:spPr bwMode="auto">
          <a:xfrm>
            <a:off x="1475281" y="2468380"/>
            <a:ext cx="1417820" cy="1190969"/>
          </a:xfrm>
          <a:prstGeom prst="rect">
            <a:avLst/>
          </a:prstGeom>
          <a:noFill/>
        </p:spPr>
      </p:pic>
      <p:pic>
        <p:nvPicPr>
          <p:cNvPr id="146434" name="Picture 2"/>
          <p:cNvPicPr>
            <a:picLocks noChangeAspect="1" noChangeArrowheads="1"/>
          </p:cNvPicPr>
          <p:nvPr/>
        </p:nvPicPr>
        <p:blipFill>
          <a:blip r:embed="rId5" cstate="print"/>
          <a:srcRect/>
          <a:stretch>
            <a:fillRect/>
          </a:stretch>
        </p:blipFill>
        <p:spPr bwMode="auto">
          <a:xfrm>
            <a:off x="4963181" y="2618362"/>
            <a:ext cx="3791153" cy="9942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3789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PUBLICATIONS</a:t>
            </a:r>
            <a:endParaRPr lang="en-US" sz="6000" dirty="0">
              <a:solidFill>
                <a:prstClr val="white">
                  <a:lumMod val="75000"/>
                </a:prstClr>
              </a:solidFill>
              <a:latin typeface="Verdana" pitchFamily="34" charset="0"/>
            </a:endParaRPr>
          </a:p>
        </p:txBody>
      </p:sp>
      <p:pic>
        <p:nvPicPr>
          <p:cNvPr id="10" name="Picture 30"/>
          <p:cNvPicPr>
            <a:picLocks noChangeAspect="1" noChangeArrowheads="1"/>
          </p:cNvPicPr>
          <p:nvPr/>
        </p:nvPicPr>
        <p:blipFill>
          <a:blip r:embed="rId4" cstate="print"/>
          <a:srcRect/>
          <a:stretch>
            <a:fillRect/>
          </a:stretch>
        </p:blipFill>
        <p:spPr bwMode="auto">
          <a:xfrm>
            <a:off x="816802" y="3777521"/>
            <a:ext cx="997604" cy="1229191"/>
          </a:xfrm>
          <a:prstGeom prst="rect">
            <a:avLst/>
          </a:prstGeom>
          <a:noFill/>
          <a:ln w="9525">
            <a:noFill/>
            <a:miter lim="800000"/>
            <a:headEnd/>
            <a:tailEnd/>
          </a:ln>
          <a:effectLst/>
        </p:spPr>
      </p:pic>
      <p:pic>
        <p:nvPicPr>
          <p:cNvPr id="16" name="Picture 27"/>
          <p:cNvPicPr>
            <a:picLocks noChangeAspect="1" noChangeArrowheads="1"/>
          </p:cNvPicPr>
          <p:nvPr/>
        </p:nvPicPr>
        <p:blipFill>
          <a:blip r:embed="rId5" cstate="print"/>
          <a:srcRect/>
          <a:stretch>
            <a:fillRect/>
          </a:stretch>
        </p:blipFill>
        <p:spPr bwMode="auto">
          <a:xfrm>
            <a:off x="1418907" y="4554510"/>
            <a:ext cx="1009499" cy="1381595"/>
          </a:xfrm>
          <a:prstGeom prst="rect">
            <a:avLst/>
          </a:prstGeom>
          <a:noFill/>
          <a:ln w="9525">
            <a:noFill/>
            <a:miter lim="800000"/>
            <a:headEnd/>
            <a:tailEnd/>
          </a:ln>
          <a:effectLst/>
        </p:spPr>
      </p:pic>
      <p:pic>
        <p:nvPicPr>
          <p:cNvPr id="148482" name="Picture 2" descr="PACKT Cookbook"/>
          <p:cNvPicPr>
            <a:picLocks noChangeAspect="1" noChangeArrowheads="1"/>
          </p:cNvPicPr>
          <p:nvPr/>
        </p:nvPicPr>
        <p:blipFill>
          <a:blip r:embed="rId6" cstate="print"/>
          <a:srcRect/>
          <a:stretch>
            <a:fillRect/>
          </a:stretch>
        </p:blipFill>
        <p:spPr bwMode="auto">
          <a:xfrm>
            <a:off x="5057359" y="1066202"/>
            <a:ext cx="1981214" cy="2441498"/>
          </a:xfrm>
          <a:prstGeom prst="rect">
            <a:avLst/>
          </a:prstGeom>
          <a:noFill/>
        </p:spPr>
      </p:pic>
      <p:pic>
        <p:nvPicPr>
          <p:cNvPr id="148484" name="Picture 4" descr="PACKT DNN5"/>
          <p:cNvPicPr>
            <a:picLocks noChangeAspect="1" noChangeArrowheads="1"/>
          </p:cNvPicPr>
          <p:nvPr/>
        </p:nvPicPr>
        <p:blipFill>
          <a:blip r:embed="rId7" cstate="print"/>
          <a:srcRect/>
          <a:stretch>
            <a:fillRect/>
          </a:stretch>
        </p:blipFill>
        <p:spPr bwMode="auto">
          <a:xfrm>
            <a:off x="2023672" y="1034320"/>
            <a:ext cx="2034873" cy="2507623"/>
          </a:xfrm>
          <a:prstGeom prst="rect">
            <a:avLst/>
          </a:prstGeom>
          <a:noFill/>
        </p:spPr>
      </p:pic>
      <p:pic>
        <p:nvPicPr>
          <p:cNvPr id="12" name="Picture 31"/>
          <p:cNvPicPr>
            <a:picLocks noChangeAspect="1" noChangeArrowheads="1"/>
          </p:cNvPicPr>
          <p:nvPr/>
        </p:nvPicPr>
        <p:blipFill>
          <a:blip r:embed="rId8" cstate="print"/>
          <a:srcRect/>
          <a:stretch>
            <a:fillRect/>
          </a:stretch>
        </p:blipFill>
        <p:spPr bwMode="auto">
          <a:xfrm>
            <a:off x="2261596" y="3837482"/>
            <a:ext cx="961289" cy="1191538"/>
          </a:xfrm>
          <a:prstGeom prst="rect">
            <a:avLst/>
          </a:prstGeom>
          <a:noFill/>
          <a:ln w="9525">
            <a:noFill/>
            <a:miter lim="800000"/>
            <a:headEnd/>
            <a:tailEnd/>
          </a:ln>
          <a:effectLst/>
        </p:spPr>
      </p:pic>
      <p:pic>
        <p:nvPicPr>
          <p:cNvPr id="17" name="Picture 25"/>
          <p:cNvPicPr>
            <a:picLocks noChangeAspect="1" noChangeArrowheads="1"/>
          </p:cNvPicPr>
          <p:nvPr/>
        </p:nvPicPr>
        <p:blipFill>
          <a:blip r:embed="rId9" cstate="print"/>
          <a:srcRect/>
          <a:stretch>
            <a:fillRect/>
          </a:stretch>
        </p:blipFill>
        <p:spPr bwMode="auto">
          <a:xfrm>
            <a:off x="2852084" y="4554510"/>
            <a:ext cx="1030370" cy="1396585"/>
          </a:xfrm>
          <a:prstGeom prst="rect">
            <a:avLst/>
          </a:prstGeom>
          <a:noFill/>
          <a:ln w="9525">
            <a:noFill/>
            <a:miter lim="800000"/>
            <a:headEnd/>
            <a:tailEnd/>
          </a:ln>
          <a:effectLst/>
        </p:spPr>
      </p:pic>
      <p:pic>
        <p:nvPicPr>
          <p:cNvPr id="14" name="Picture 29"/>
          <p:cNvPicPr>
            <a:picLocks noChangeAspect="1" noChangeArrowheads="1"/>
          </p:cNvPicPr>
          <p:nvPr/>
        </p:nvPicPr>
        <p:blipFill>
          <a:blip r:embed="rId10" cstate="print"/>
          <a:srcRect/>
          <a:stretch>
            <a:fillRect/>
          </a:stretch>
        </p:blipFill>
        <p:spPr bwMode="auto">
          <a:xfrm>
            <a:off x="3630880" y="3792510"/>
            <a:ext cx="1001080" cy="1199213"/>
          </a:xfrm>
          <a:prstGeom prst="rect">
            <a:avLst/>
          </a:prstGeom>
          <a:noFill/>
          <a:ln w="9525">
            <a:noFill/>
            <a:miter lim="800000"/>
            <a:headEnd/>
            <a:tailEnd/>
          </a:ln>
          <a:effectLst/>
        </p:spPr>
      </p:pic>
      <p:pic>
        <p:nvPicPr>
          <p:cNvPr id="18" name="Picture 28"/>
          <p:cNvPicPr>
            <a:picLocks noChangeAspect="1" noChangeArrowheads="1"/>
          </p:cNvPicPr>
          <p:nvPr/>
        </p:nvPicPr>
        <p:blipFill>
          <a:blip r:embed="rId11" cstate="print"/>
          <a:srcRect/>
          <a:stretch>
            <a:fillRect/>
          </a:stretch>
        </p:blipFill>
        <p:spPr bwMode="auto">
          <a:xfrm>
            <a:off x="4357048" y="4569501"/>
            <a:ext cx="1039411" cy="1366604"/>
          </a:xfrm>
          <a:prstGeom prst="rect">
            <a:avLst/>
          </a:prstGeom>
          <a:noFill/>
          <a:ln w="9525">
            <a:noFill/>
            <a:miter lim="800000"/>
            <a:headEnd/>
            <a:tailEnd/>
          </a:ln>
          <a:effectLst/>
        </p:spPr>
      </p:pic>
      <p:pic>
        <p:nvPicPr>
          <p:cNvPr id="15" name="Picture 26"/>
          <p:cNvPicPr>
            <a:picLocks noChangeAspect="1" noChangeArrowheads="1"/>
          </p:cNvPicPr>
          <p:nvPr/>
        </p:nvPicPr>
        <p:blipFill>
          <a:blip r:embed="rId12" cstate="print"/>
          <a:srcRect/>
          <a:stretch>
            <a:fillRect/>
          </a:stretch>
        </p:blipFill>
        <p:spPr bwMode="auto">
          <a:xfrm>
            <a:off x="5141626" y="3766832"/>
            <a:ext cx="989351" cy="1253177"/>
          </a:xfrm>
          <a:prstGeom prst="rect">
            <a:avLst/>
          </a:prstGeom>
          <a:noFill/>
          <a:ln w="9525">
            <a:noFill/>
            <a:miter lim="800000"/>
            <a:headEnd/>
            <a:tailEnd/>
          </a:ln>
          <a:effectLst/>
        </p:spPr>
      </p:pic>
      <p:pic>
        <p:nvPicPr>
          <p:cNvPr id="9" name="Picture 24"/>
          <p:cNvPicPr>
            <a:picLocks noChangeAspect="1" noChangeArrowheads="1"/>
          </p:cNvPicPr>
          <p:nvPr/>
        </p:nvPicPr>
        <p:blipFill>
          <a:blip r:embed="rId13" cstate="print"/>
          <a:srcRect/>
          <a:stretch>
            <a:fillRect/>
          </a:stretch>
        </p:blipFill>
        <p:spPr bwMode="auto">
          <a:xfrm>
            <a:off x="5892382" y="4539520"/>
            <a:ext cx="1033074" cy="1366604"/>
          </a:xfrm>
          <a:prstGeom prst="rect">
            <a:avLst/>
          </a:prstGeom>
          <a:noFill/>
          <a:ln w="9525">
            <a:noFill/>
            <a:miter lim="800000"/>
            <a:headEnd/>
            <a:tailEnd/>
          </a:ln>
          <a:effectLst/>
        </p:spPr>
      </p:pic>
      <p:pic>
        <p:nvPicPr>
          <p:cNvPr id="13" name="Picture 33"/>
          <p:cNvPicPr>
            <a:picLocks noChangeAspect="1" noChangeArrowheads="1"/>
          </p:cNvPicPr>
          <p:nvPr/>
        </p:nvPicPr>
        <p:blipFill>
          <a:blip r:embed="rId14" cstate="print"/>
          <a:srcRect/>
          <a:stretch>
            <a:fillRect/>
          </a:stretch>
        </p:blipFill>
        <p:spPr bwMode="auto">
          <a:xfrm>
            <a:off x="6745574" y="3743793"/>
            <a:ext cx="854439" cy="1217951"/>
          </a:xfrm>
          <a:prstGeom prst="rect">
            <a:avLst/>
          </a:prstGeom>
          <a:noFill/>
          <a:ln w="9525">
            <a:noFill/>
            <a:miter lim="800000"/>
            <a:headEnd/>
            <a:tailEnd/>
          </a:ln>
          <a:effectLst/>
        </p:spPr>
      </p:pic>
      <p:pic>
        <p:nvPicPr>
          <p:cNvPr id="19" name="Picture 23"/>
          <p:cNvPicPr>
            <a:picLocks noChangeAspect="1" noChangeArrowheads="1"/>
          </p:cNvPicPr>
          <p:nvPr/>
        </p:nvPicPr>
        <p:blipFill>
          <a:blip r:embed="rId15" cstate="print"/>
          <a:srcRect/>
          <a:stretch>
            <a:fillRect/>
          </a:stretch>
        </p:blipFill>
        <p:spPr bwMode="auto">
          <a:xfrm>
            <a:off x="7399601" y="4570750"/>
            <a:ext cx="1069841" cy="13670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additive="base">
                                        <p:cTn id="7" dur="500" fill="hold"/>
                                        <p:tgtEl>
                                          <p:spTgt spid="148484"/>
                                        </p:tgtEl>
                                        <p:attrNameLst>
                                          <p:attrName>ppt_x</p:attrName>
                                        </p:attrNameLst>
                                      </p:cBhvr>
                                      <p:tavLst>
                                        <p:tav tm="0">
                                          <p:val>
                                            <p:strVal val="#ppt_x"/>
                                          </p:val>
                                        </p:tav>
                                        <p:tav tm="100000">
                                          <p:val>
                                            <p:strVal val="#ppt_x"/>
                                          </p:val>
                                        </p:tav>
                                      </p:tavLst>
                                    </p:anim>
                                    <p:anim calcmode="lin" valueType="num">
                                      <p:cBhvr additive="base">
                                        <p:cTn id="8" dur="500" fill="hold"/>
                                        <p:tgtEl>
                                          <p:spTgt spid="1484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8482"/>
                                        </p:tgtEl>
                                        <p:attrNameLst>
                                          <p:attrName>style.visibility</p:attrName>
                                        </p:attrNameLst>
                                      </p:cBhvr>
                                      <p:to>
                                        <p:strVal val="visible"/>
                                      </p:to>
                                    </p:set>
                                    <p:anim calcmode="lin" valueType="num">
                                      <p:cBhvr additive="base">
                                        <p:cTn id="11" dur="500" fill="hold"/>
                                        <p:tgtEl>
                                          <p:spTgt spid="148482"/>
                                        </p:tgtEl>
                                        <p:attrNameLst>
                                          <p:attrName>ppt_x</p:attrName>
                                        </p:attrNameLst>
                                      </p:cBhvr>
                                      <p:tavLst>
                                        <p:tav tm="0">
                                          <p:val>
                                            <p:strVal val="#ppt_x"/>
                                          </p:val>
                                        </p:tav>
                                        <p:tav tm="100000">
                                          <p:val>
                                            <p:strVal val="#ppt_x"/>
                                          </p:val>
                                        </p:tav>
                                      </p:tavLst>
                                    </p:anim>
                                    <p:anim calcmode="lin" valueType="num">
                                      <p:cBhvr additive="base">
                                        <p:cTn id="12" dur="500" fill="hold"/>
                                        <p:tgtEl>
                                          <p:spTgt spid="148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4813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DOTNETNUKE.COM</a:t>
            </a:r>
            <a:endParaRPr lang="en-US" sz="6000" dirty="0">
              <a:solidFill>
                <a:prstClr val="white">
                  <a:lumMod val="75000"/>
                </a:prstClr>
              </a:solidFill>
              <a:latin typeface="Verdana" pitchFamily="34" charset="0"/>
            </a:endParaRPr>
          </a:p>
        </p:txBody>
      </p:sp>
      <p:pic>
        <p:nvPicPr>
          <p:cNvPr id="5" name="Picture 1" descr="image001"/>
          <p:cNvPicPr>
            <a:picLocks noChangeAspect="1" noChangeArrowheads="1"/>
          </p:cNvPicPr>
          <p:nvPr/>
        </p:nvPicPr>
        <p:blipFill>
          <a:blip r:embed="rId4" cstate="print"/>
          <a:srcRect/>
          <a:stretch>
            <a:fillRect/>
          </a:stretch>
        </p:blipFill>
        <p:spPr bwMode="auto">
          <a:xfrm>
            <a:off x="4017365" y="1012844"/>
            <a:ext cx="4820586" cy="5267096"/>
          </a:xfrm>
          <a:prstGeom prst="rect">
            <a:avLst/>
          </a:prstGeom>
          <a:noFill/>
          <a:ln w="9525">
            <a:noFill/>
            <a:miter lim="800000"/>
            <a:headEnd/>
            <a:tailEnd/>
          </a:ln>
        </p:spPr>
      </p:pic>
      <p:sp>
        <p:nvSpPr>
          <p:cNvPr id="7" name="TextBox 6"/>
          <p:cNvSpPr txBox="1"/>
          <p:nvPr/>
        </p:nvSpPr>
        <p:spPr>
          <a:xfrm>
            <a:off x="344774" y="1169233"/>
            <a:ext cx="3687580" cy="4524315"/>
          </a:xfrm>
          <a:prstGeom prst="rect">
            <a:avLst/>
          </a:prstGeom>
          <a:noFill/>
        </p:spPr>
        <p:txBody>
          <a:bodyPr wrap="square">
            <a:spAutoFit/>
          </a:bodyPr>
          <a:lstStyle/>
          <a:p>
            <a:pPr fontAlgn="auto">
              <a:spcBef>
                <a:spcPts val="0"/>
              </a:spcBef>
              <a:spcAft>
                <a:spcPts val="0"/>
              </a:spcAft>
              <a:defRPr/>
            </a:pPr>
            <a:r>
              <a:rPr lang="en-US" sz="2800" dirty="0" smtClean="0">
                <a:solidFill>
                  <a:prstClr val="white"/>
                </a:solidFill>
                <a:latin typeface="Calibri"/>
              </a:rPr>
              <a:t>Launched </a:t>
            </a:r>
            <a:r>
              <a:rPr lang="en-US" sz="2800" dirty="0" smtClean="0">
                <a:solidFill>
                  <a:prstClr val="white"/>
                </a:solidFill>
                <a:latin typeface="Calibri"/>
              </a:rPr>
              <a:t>last </a:t>
            </a:r>
            <a:r>
              <a:rPr lang="en-US" sz="2800" dirty="0" smtClean="0">
                <a:solidFill>
                  <a:prstClr val="white"/>
                </a:solidFill>
                <a:latin typeface="Calibri"/>
              </a:rPr>
              <a:t>week…</a:t>
            </a:r>
          </a:p>
          <a:p>
            <a:pPr fontAlgn="auto">
              <a:spcBef>
                <a:spcPts val="0"/>
              </a:spcBef>
              <a:spcAft>
                <a:spcPts val="0"/>
              </a:spcAft>
              <a:defRPr/>
            </a:pPr>
            <a:endParaRPr lang="en-US" sz="2800" dirty="0" smtClean="0">
              <a:solidFill>
                <a:prstClr val="white"/>
              </a:solidFill>
              <a:latin typeface="Calibri"/>
            </a:endParaRPr>
          </a:p>
          <a:p>
            <a:pPr fontAlgn="auto">
              <a:spcBef>
                <a:spcPts val="0"/>
              </a:spcBef>
              <a:spcAft>
                <a:spcPts val="0"/>
              </a:spcAft>
              <a:defRPr/>
            </a:pPr>
            <a:r>
              <a:rPr lang="en-US" sz="2800" dirty="0" smtClean="0">
                <a:solidFill>
                  <a:prstClr val="white"/>
                </a:solidFill>
                <a:latin typeface="Calibri"/>
              </a:rPr>
              <a:t>A complete overhaul of our flagship website providing a new modern professional</a:t>
            </a:r>
          </a:p>
          <a:p>
            <a:pPr fontAlgn="auto">
              <a:spcBef>
                <a:spcPts val="0"/>
              </a:spcBef>
              <a:spcAft>
                <a:spcPts val="0"/>
              </a:spcAft>
              <a:defRPr/>
            </a:pPr>
            <a:r>
              <a:rPr lang="en-US" sz="2800" dirty="0" smtClean="0">
                <a:solidFill>
                  <a:prstClr val="white"/>
                </a:solidFill>
                <a:latin typeface="Calibri"/>
              </a:rPr>
              <a:t>appearance and enhanced information architecture</a:t>
            </a:r>
          </a:p>
          <a:p>
            <a:pPr fontAlgn="auto">
              <a:spcBef>
                <a:spcPts val="0"/>
              </a:spcBef>
              <a:spcAft>
                <a:spcPts val="0"/>
              </a:spcAft>
              <a:defRPr/>
            </a:pPr>
            <a:endParaRPr lang="en-US" sz="3600" dirty="0" smtClean="0">
              <a:solidFill>
                <a:prstClr val="white"/>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842530" y="3577836"/>
            <a:ext cx="7506304" cy="523220"/>
          </a:xfrm>
          <a:prstGeom prst="rect">
            <a:avLst/>
          </a:prstGeom>
          <a:noFill/>
        </p:spPr>
        <p:txBody>
          <a:bodyPr>
            <a:spAutoFit/>
          </a:bodyPr>
          <a:lstStyle/>
          <a:p>
            <a:pPr algn="ctr" fontAlgn="auto">
              <a:spcBef>
                <a:spcPts val="0"/>
              </a:spcBef>
              <a:spcAft>
                <a:spcPts val="0"/>
              </a:spcAft>
              <a:defRPr/>
            </a:pPr>
            <a:r>
              <a:rPr lang="en-US" sz="2800" dirty="0" smtClean="0">
                <a:solidFill>
                  <a:schemeClr val="bg1"/>
                </a:solidFill>
                <a:latin typeface="+mn-lt"/>
                <a:cs typeface="+mn-cs"/>
              </a:rPr>
              <a:t>4 Major Releases; 8 Minor Releases </a:t>
            </a:r>
            <a:endParaRPr lang="en-US" sz="2800" dirty="0">
              <a:solidFill>
                <a:schemeClr val="bg1"/>
              </a:solidFill>
              <a:latin typeface="+mn-lt"/>
              <a:cs typeface="+mn-cs"/>
            </a:endParaRPr>
          </a:p>
        </p:txBody>
      </p:sp>
      <p:sp>
        <p:nvSpPr>
          <p:cNvPr id="4813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RELEASES</a:t>
            </a:r>
            <a:endParaRPr lang="en-US" sz="6000" dirty="0">
              <a:solidFill>
                <a:schemeClr val="bg1">
                  <a:lumMod val="75000"/>
                </a:schemeClr>
              </a:solidFill>
              <a:latin typeface="Verdana" pitchFamily="34" charset="0"/>
            </a:endParaRPr>
          </a:p>
        </p:txBody>
      </p:sp>
      <p:sp>
        <p:nvSpPr>
          <p:cNvPr id="7" name="Right Arrow 6"/>
          <p:cNvSpPr/>
          <p:nvPr/>
        </p:nvSpPr>
        <p:spPr>
          <a:xfrm>
            <a:off x="698292" y="2825647"/>
            <a:ext cx="7816121" cy="757003"/>
          </a:xfrm>
          <a:prstGeom prst="rightArrow">
            <a:avLst>
              <a:gd name="adj1" fmla="val 50000"/>
              <a:gd name="adj2" fmla="val 75424"/>
            </a:avLst>
          </a:prstGeom>
          <a:solidFill>
            <a:schemeClr val="accent1"/>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1713876" y="2124857"/>
            <a:ext cx="1143000" cy="707886"/>
          </a:xfrm>
          <a:prstGeom prst="rect">
            <a:avLst/>
          </a:prstGeom>
          <a:noFill/>
          <a:ln w="9525">
            <a:noFill/>
            <a:miter lim="800000"/>
            <a:headEnd/>
            <a:tailEnd/>
          </a:ln>
        </p:spPr>
        <p:txBody>
          <a:bodyPr>
            <a:spAutoFit/>
          </a:bodyPr>
          <a:lstStyle/>
          <a:p>
            <a:r>
              <a:rPr lang="en-US" sz="4000" b="1" dirty="0" smtClean="0">
                <a:solidFill>
                  <a:schemeClr val="bg1"/>
                </a:solidFill>
                <a:latin typeface="Calibri" pitchFamily="34" charset="0"/>
              </a:rPr>
              <a:t>5.2</a:t>
            </a:r>
            <a:endParaRPr lang="en-US" sz="4000" b="1" dirty="0">
              <a:solidFill>
                <a:schemeClr val="bg1"/>
              </a:solidFill>
              <a:latin typeface="Calibri" pitchFamily="34" charset="0"/>
            </a:endParaRPr>
          </a:p>
        </p:txBody>
      </p:sp>
      <p:sp>
        <p:nvSpPr>
          <p:cNvPr id="9" name="TextBox 8"/>
          <p:cNvSpPr txBox="1">
            <a:spLocks noChangeArrowheads="1"/>
          </p:cNvSpPr>
          <p:nvPr/>
        </p:nvSpPr>
        <p:spPr bwMode="auto">
          <a:xfrm>
            <a:off x="4618219" y="2154837"/>
            <a:ext cx="1143000" cy="707886"/>
          </a:xfrm>
          <a:prstGeom prst="rect">
            <a:avLst/>
          </a:prstGeom>
          <a:noFill/>
          <a:ln w="9525">
            <a:noFill/>
            <a:miter lim="800000"/>
            <a:headEnd/>
            <a:tailEnd/>
          </a:ln>
        </p:spPr>
        <p:txBody>
          <a:bodyPr>
            <a:spAutoFit/>
          </a:bodyPr>
          <a:lstStyle/>
          <a:p>
            <a:r>
              <a:rPr lang="en-US" sz="4000" b="1" dirty="0" smtClean="0">
                <a:solidFill>
                  <a:schemeClr val="bg1"/>
                </a:solidFill>
                <a:latin typeface="Calibri" pitchFamily="34" charset="0"/>
              </a:rPr>
              <a:t>5.4</a:t>
            </a:r>
            <a:endParaRPr lang="en-US" sz="4000" b="1" dirty="0">
              <a:solidFill>
                <a:schemeClr val="bg1"/>
              </a:solidFill>
              <a:latin typeface="Calibri" pitchFamily="34" charset="0"/>
            </a:endParaRPr>
          </a:p>
        </p:txBody>
      </p:sp>
      <p:sp>
        <p:nvSpPr>
          <p:cNvPr id="10" name="TextBox 9"/>
          <p:cNvSpPr txBox="1">
            <a:spLocks noChangeArrowheads="1"/>
          </p:cNvSpPr>
          <p:nvPr/>
        </p:nvSpPr>
        <p:spPr bwMode="auto">
          <a:xfrm>
            <a:off x="3187909" y="2139847"/>
            <a:ext cx="1143000" cy="707886"/>
          </a:xfrm>
          <a:prstGeom prst="rect">
            <a:avLst/>
          </a:prstGeom>
          <a:noFill/>
          <a:ln w="9525">
            <a:noFill/>
            <a:miter lim="800000"/>
            <a:headEnd/>
            <a:tailEnd/>
          </a:ln>
        </p:spPr>
        <p:txBody>
          <a:bodyPr>
            <a:spAutoFit/>
          </a:bodyPr>
          <a:lstStyle/>
          <a:p>
            <a:r>
              <a:rPr lang="en-US" sz="4000" b="1" dirty="0" smtClean="0">
                <a:solidFill>
                  <a:schemeClr val="bg1"/>
                </a:solidFill>
                <a:latin typeface="Calibri" pitchFamily="34" charset="0"/>
              </a:rPr>
              <a:t>5.3</a:t>
            </a:r>
            <a:endParaRPr lang="en-US" sz="4000" b="1" dirty="0">
              <a:solidFill>
                <a:schemeClr val="bg1"/>
              </a:solidFill>
              <a:latin typeface="Calibri" pitchFamily="34" charset="0"/>
            </a:endParaRPr>
          </a:p>
        </p:txBody>
      </p:sp>
      <p:sp>
        <p:nvSpPr>
          <p:cNvPr id="11" name="TextBox 10"/>
          <p:cNvSpPr txBox="1">
            <a:spLocks noChangeArrowheads="1"/>
          </p:cNvSpPr>
          <p:nvPr/>
        </p:nvSpPr>
        <p:spPr bwMode="auto">
          <a:xfrm>
            <a:off x="6107242" y="2139847"/>
            <a:ext cx="1143000" cy="707886"/>
          </a:xfrm>
          <a:prstGeom prst="rect">
            <a:avLst/>
          </a:prstGeom>
          <a:noFill/>
          <a:ln w="9525">
            <a:noFill/>
            <a:miter lim="800000"/>
            <a:headEnd/>
            <a:tailEnd/>
          </a:ln>
        </p:spPr>
        <p:txBody>
          <a:bodyPr>
            <a:spAutoFit/>
          </a:bodyPr>
          <a:lstStyle/>
          <a:p>
            <a:r>
              <a:rPr lang="en-US" sz="4000" b="1" dirty="0" smtClean="0">
                <a:solidFill>
                  <a:schemeClr val="bg1"/>
                </a:solidFill>
                <a:latin typeface="Calibri" pitchFamily="34" charset="0"/>
              </a:rPr>
              <a:t>5.5</a:t>
            </a:r>
            <a:endParaRPr lang="en-US" sz="4000" b="1" dirty="0">
              <a:solidFill>
                <a:schemeClr val="bg1"/>
              </a:solidFill>
              <a:latin typeface="Calibri" pitchFamily="34" charset="0"/>
            </a:endParaRPr>
          </a:p>
        </p:txBody>
      </p:sp>
      <p:pic>
        <p:nvPicPr>
          <p:cNvPr id="14" name="Picture 2" descr="http://www.seber.com.au/images/softwaredevelopment/Custom/big/box_software.png"/>
          <p:cNvPicPr>
            <a:picLocks noChangeAspect="1" noChangeArrowheads="1"/>
          </p:cNvPicPr>
          <p:nvPr/>
        </p:nvPicPr>
        <p:blipFill>
          <a:blip r:embed="rId4" cstate="print"/>
          <a:srcRect/>
          <a:stretch>
            <a:fillRect/>
          </a:stretch>
        </p:blipFill>
        <p:spPr bwMode="auto">
          <a:xfrm>
            <a:off x="1147079" y="4395252"/>
            <a:ext cx="1617243" cy="1570832"/>
          </a:xfrm>
          <a:prstGeom prst="rect">
            <a:avLst/>
          </a:prstGeom>
          <a:noFill/>
        </p:spPr>
      </p:pic>
      <p:pic>
        <p:nvPicPr>
          <p:cNvPr id="16" name="Picture 2" descr="http://www.seber.com.au/images/softwaredevelopment/Custom/big/box_software.png"/>
          <p:cNvPicPr>
            <a:picLocks noChangeAspect="1" noChangeArrowheads="1"/>
          </p:cNvPicPr>
          <p:nvPr/>
        </p:nvPicPr>
        <p:blipFill>
          <a:blip r:embed="rId4" cstate="print"/>
          <a:srcRect/>
          <a:stretch>
            <a:fillRect/>
          </a:stretch>
        </p:blipFill>
        <p:spPr bwMode="auto">
          <a:xfrm>
            <a:off x="2798494" y="4427732"/>
            <a:ext cx="1617243" cy="1570832"/>
          </a:xfrm>
          <a:prstGeom prst="rect">
            <a:avLst/>
          </a:prstGeom>
          <a:noFill/>
        </p:spPr>
      </p:pic>
      <p:pic>
        <p:nvPicPr>
          <p:cNvPr id="17" name="Picture 2" descr="http://www.seber.com.au/images/softwaredevelopment/Custom/big/box_software.png"/>
          <p:cNvPicPr>
            <a:picLocks noChangeAspect="1" noChangeArrowheads="1"/>
          </p:cNvPicPr>
          <p:nvPr/>
        </p:nvPicPr>
        <p:blipFill>
          <a:blip r:embed="rId4" cstate="print"/>
          <a:srcRect/>
          <a:stretch>
            <a:fillRect/>
          </a:stretch>
        </p:blipFill>
        <p:spPr bwMode="auto">
          <a:xfrm>
            <a:off x="4477393" y="4367771"/>
            <a:ext cx="1617243" cy="1570832"/>
          </a:xfrm>
          <a:prstGeom prst="rect">
            <a:avLst/>
          </a:prstGeom>
          <a:noFill/>
        </p:spPr>
      </p:pic>
      <p:pic>
        <p:nvPicPr>
          <p:cNvPr id="18" name="Picture 2" descr="http://www.seber.com.au/images/softwaredevelopment/Custom/big/box_software.png"/>
          <p:cNvPicPr>
            <a:picLocks noChangeAspect="1" noChangeArrowheads="1"/>
          </p:cNvPicPr>
          <p:nvPr/>
        </p:nvPicPr>
        <p:blipFill>
          <a:blip r:embed="rId4" cstate="print"/>
          <a:srcRect/>
          <a:stretch>
            <a:fillRect/>
          </a:stretch>
        </p:blipFill>
        <p:spPr bwMode="auto">
          <a:xfrm>
            <a:off x="6096331" y="4427731"/>
            <a:ext cx="1617243" cy="1570832"/>
          </a:xfrm>
          <a:prstGeom prst="rect">
            <a:avLst/>
          </a:prstGeom>
          <a:noFill/>
        </p:spPr>
      </p:pic>
      <p:sp>
        <p:nvSpPr>
          <p:cNvPr id="19" name="TextBox 18"/>
          <p:cNvSpPr txBox="1"/>
          <p:nvPr/>
        </p:nvSpPr>
        <p:spPr>
          <a:xfrm>
            <a:off x="725107" y="809469"/>
            <a:ext cx="7506304" cy="1323439"/>
          </a:xfrm>
          <a:prstGeom prst="rect">
            <a:avLst/>
          </a:prstGeom>
          <a:noFill/>
        </p:spPr>
        <p:txBody>
          <a:bodyPr wrap="square">
            <a:spAutoFit/>
          </a:bodyPr>
          <a:lstStyle/>
          <a:p>
            <a:pPr algn="ctr" fontAlgn="auto">
              <a:spcBef>
                <a:spcPts val="0"/>
              </a:spcBef>
              <a:spcAft>
                <a:spcPts val="0"/>
              </a:spcAft>
              <a:defRPr/>
            </a:pPr>
            <a:r>
              <a:rPr lang="en-US" sz="1600" dirty="0" smtClean="0">
                <a:solidFill>
                  <a:schemeClr val="bg1"/>
                </a:solidFill>
                <a:latin typeface="+mn-lt"/>
              </a:rPr>
              <a:t>User Messaging  </a:t>
            </a:r>
            <a:r>
              <a:rPr lang="en-US" sz="2000" dirty="0" smtClean="0">
                <a:solidFill>
                  <a:schemeClr val="bg1"/>
                </a:solidFill>
                <a:latin typeface="+mn-lt"/>
              </a:rPr>
              <a:t>Ribbon Control Panel   </a:t>
            </a:r>
            <a:r>
              <a:rPr lang="en-US" sz="2800" dirty="0" smtClean="0">
                <a:solidFill>
                  <a:schemeClr val="bg1"/>
                </a:solidFill>
                <a:latin typeface="+mn-lt"/>
                <a:cs typeface="+mn-cs"/>
              </a:rPr>
              <a:t>Content Staging </a:t>
            </a:r>
            <a:r>
              <a:rPr lang="en-US" sz="1400" dirty="0" smtClean="0">
                <a:solidFill>
                  <a:schemeClr val="bg1"/>
                </a:solidFill>
                <a:latin typeface="+mn-lt"/>
                <a:cs typeface="+mn-cs"/>
              </a:rPr>
              <a:t>  </a:t>
            </a:r>
            <a:r>
              <a:rPr lang="en-US" sz="1600" dirty="0" err="1" smtClean="0">
                <a:solidFill>
                  <a:schemeClr val="bg1"/>
                </a:solidFill>
                <a:latin typeface="+mn-lt"/>
                <a:cs typeface="+mn-cs"/>
              </a:rPr>
              <a:t>Folksonomy</a:t>
            </a:r>
            <a:r>
              <a:rPr lang="en-US" sz="2800" dirty="0" smtClean="0">
                <a:solidFill>
                  <a:schemeClr val="bg1"/>
                </a:solidFill>
                <a:latin typeface="+mn-lt"/>
                <a:cs typeface="+mn-cs"/>
              </a:rPr>
              <a:t>    </a:t>
            </a:r>
            <a:br>
              <a:rPr lang="en-US" sz="2800" dirty="0" smtClean="0">
                <a:solidFill>
                  <a:schemeClr val="bg1"/>
                </a:solidFill>
                <a:latin typeface="+mn-lt"/>
                <a:cs typeface="+mn-cs"/>
              </a:rPr>
            </a:br>
            <a:r>
              <a:rPr lang="en-US" dirty="0" smtClean="0">
                <a:solidFill>
                  <a:schemeClr val="bg1"/>
                </a:solidFill>
                <a:latin typeface="+mn-lt"/>
                <a:cs typeface="+mn-cs"/>
              </a:rPr>
              <a:t>User Profile   </a:t>
            </a:r>
            <a:r>
              <a:rPr lang="en-US" sz="2800" dirty="0" smtClean="0">
                <a:solidFill>
                  <a:schemeClr val="bg1"/>
                </a:solidFill>
                <a:latin typeface="+mn-lt"/>
              </a:rPr>
              <a:t>Content Localization   </a:t>
            </a:r>
            <a:r>
              <a:rPr lang="en-US" sz="2400" dirty="0" err="1" smtClean="0">
                <a:solidFill>
                  <a:schemeClr val="bg1"/>
                </a:solidFill>
                <a:latin typeface="+mn-lt"/>
                <a:cs typeface="+mn-cs"/>
              </a:rPr>
              <a:t>RichTextEditor</a:t>
            </a:r>
            <a:r>
              <a:rPr lang="en-US" sz="2800" dirty="0" smtClean="0">
                <a:solidFill>
                  <a:schemeClr val="bg1"/>
                </a:solidFill>
                <a:latin typeface="+mn-lt"/>
                <a:cs typeface="+mn-cs"/>
              </a:rPr>
              <a:t>  </a:t>
            </a:r>
            <a:br>
              <a:rPr lang="en-US" sz="2800" dirty="0" smtClean="0">
                <a:solidFill>
                  <a:schemeClr val="bg1"/>
                </a:solidFill>
                <a:latin typeface="+mn-lt"/>
                <a:cs typeface="+mn-cs"/>
              </a:rPr>
            </a:br>
            <a:r>
              <a:rPr lang="en-US" sz="2000" dirty="0" smtClean="0">
                <a:solidFill>
                  <a:schemeClr val="bg1"/>
                </a:solidFill>
                <a:latin typeface="+mn-lt"/>
                <a:cs typeface="+mn-cs"/>
              </a:rPr>
              <a:t>Output Caching Provider   </a:t>
            </a:r>
            <a:r>
              <a:rPr lang="en-US" sz="2400" dirty="0" smtClean="0">
                <a:solidFill>
                  <a:schemeClr val="bg1"/>
                </a:solidFill>
                <a:latin typeface="+mn-lt"/>
                <a:cs typeface="+mn-cs"/>
              </a:rPr>
              <a:t>Document Management   </a:t>
            </a:r>
            <a:r>
              <a:rPr lang="en-US" sz="1600" dirty="0" smtClean="0">
                <a:solidFill>
                  <a:schemeClr val="bg1"/>
                </a:solidFill>
                <a:latin typeface="+mn-lt"/>
                <a:cs typeface="+mn-cs"/>
              </a:rPr>
              <a:t>Taxonomy</a:t>
            </a:r>
            <a:r>
              <a:rPr lang="en-US" sz="2000" dirty="0" smtClean="0">
                <a:solidFill>
                  <a:schemeClr val="bg1"/>
                </a:solidFill>
                <a:latin typeface="+mn-lt"/>
                <a:cs typeface="+mn-cs"/>
              </a:rPr>
              <a:t> </a:t>
            </a:r>
            <a:endParaRPr lang="en-US" sz="2000"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p:bldP spid="9" grpId="0"/>
      <p:bldP spid="10" grpId="0"/>
      <p:bldP spid="11" grpId="0"/>
      <p:bldP spid="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3462728" y="809469"/>
            <a:ext cx="5351488" cy="5570756"/>
          </a:xfrm>
          <a:prstGeom prst="rect">
            <a:avLst/>
          </a:prstGeom>
          <a:noFill/>
        </p:spPr>
        <p:txBody>
          <a:bodyPr wrap="square">
            <a:spAutoFit/>
          </a:bodyPr>
          <a:lstStyle/>
          <a:p>
            <a:pPr fontAlgn="auto">
              <a:spcBef>
                <a:spcPts val="0"/>
              </a:spcBef>
              <a:spcAft>
                <a:spcPts val="0"/>
              </a:spcAft>
              <a:defRPr/>
            </a:pPr>
            <a:r>
              <a:rPr lang="en-US" sz="4800" dirty="0" err="1" smtClean="0">
                <a:solidFill>
                  <a:schemeClr val="bg1"/>
                </a:solidFill>
                <a:latin typeface="Calibri"/>
              </a:rPr>
              <a:t>DotNetNuke</a:t>
            </a:r>
            <a:r>
              <a:rPr lang="en-US" sz="4800" dirty="0" smtClean="0">
                <a:solidFill>
                  <a:schemeClr val="bg1"/>
                </a:solidFill>
                <a:latin typeface="Calibri"/>
              </a:rPr>
              <a:t> 5.6</a:t>
            </a:r>
          </a:p>
          <a:p>
            <a:pPr fontAlgn="auto">
              <a:spcBef>
                <a:spcPts val="0"/>
              </a:spcBef>
              <a:spcAft>
                <a:spcPts val="0"/>
              </a:spcAft>
              <a:defRPr/>
            </a:pPr>
            <a:endParaRPr lang="en-US" sz="2400" dirty="0" smtClean="0">
              <a:solidFill>
                <a:prstClr val="white"/>
              </a:solidFill>
              <a:latin typeface="Calibri"/>
            </a:endParaRPr>
          </a:p>
          <a:p>
            <a:pPr fontAlgn="auto">
              <a:spcBef>
                <a:spcPts val="0"/>
              </a:spcBef>
              <a:spcAft>
                <a:spcPts val="0"/>
              </a:spcAft>
              <a:buFont typeface="Arial" pitchFamily="34" charset="0"/>
              <a:buChar char="•"/>
              <a:defRPr/>
            </a:pPr>
            <a:r>
              <a:rPr lang="en-US" sz="2000" dirty="0" smtClean="0">
                <a:solidFill>
                  <a:schemeClr val="bg1">
                    <a:lumMod val="85000"/>
                  </a:schemeClr>
                </a:solidFill>
                <a:latin typeface="Calibri"/>
              </a:rPr>
              <a:t>Auto Portal Alias Mapping</a:t>
            </a:r>
          </a:p>
          <a:p>
            <a:pPr fontAlgn="auto">
              <a:spcBef>
                <a:spcPts val="0"/>
              </a:spcBef>
              <a:spcAft>
                <a:spcPts val="0"/>
              </a:spcAft>
              <a:buFont typeface="Arial" pitchFamily="34" charset="0"/>
              <a:buChar char="•"/>
              <a:defRPr/>
            </a:pPr>
            <a:r>
              <a:rPr lang="en-US" sz="2000" dirty="0" smtClean="0">
                <a:solidFill>
                  <a:schemeClr val="bg1">
                    <a:lumMod val="85000"/>
                  </a:schemeClr>
                </a:solidFill>
                <a:latin typeface="Calibri"/>
              </a:rPr>
              <a:t>Configuration Manager</a:t>
            </a:r>
          </a:p>
          <a:p>
            <a:pPr fontAlgn="auto">
              <a:spcBef>
                <a:spcPts val="0"/>
              </a:spcBef>
              <a:spcAft>
                <a:spcPts val="0"/>
              </a:spcAft>
              <a:buFont typeface="Arial" pitchFamily="34" charset="0"/>
              <a:buChar char="•"/>
              <a:defRPr/>
            </a:pPr>
            <a:r>
              <a:rPr lang="en-US" sz="2000" dirty="0" smtClean="0">
                <a:solidFill>
                  <a:schemeClr val="bg1">
                    <a:lumMod val="85000"/>
                  </a:schemeClr>
                </a:solidFill>
                <a:latin typeface="Calibri"/>
              </a:rPr>
              <a:t>Multiple File Uploads in File Manager</a:t>
            </a:r>
          </a:p>
          <a:p>
            <a:pPr fontAlgn="auto">
              <a:spcBef>
                <a:spcPts val="0"/>
              </a:spcBef>
              <a:spcAft>
                <a:spcPts val="0"/>
              </a:spcAft>
              <a:buFont typeface="Arial" pitchFamily="34" charset="0"/>
              <a:buChar char="•"/>
              <a:defRPr/>
            </a:pPr>
            <a:r>
              <a:rPr lang="en-US" sz="2000" dirty="0" smtClean="0">
                <a:solidFill>
                  <a:schemeClr val="bg1">
                    <a:lumMod val="85000"/>
                  </a:schemeClr>
                </a:solidFill>
                <a:latin typeface="Calibri"/>
              </a:rPr>
              <a:t>Default.css Optimization for Designers</a:t>
            </a:r>
          </a:p>
          <a:p>
            <a:pPr fontAlgn="auto">
              <a:spcBef>
                <a:spcPts val="0"/>
              </a:spcBef>
              <a:spcAft>
                <a:spcPts val="0"/>
              </a:spcAft>
              <a:buFont typeface="Arial" pitchFamily="34" charset="0"/>
              <a:buChar char="•"/>
              <a:defRPr/>
            </a:pPr>
            <a:r>
              <a:rPr lang="en-US" sz="2000" dirty="0" smtClean="0">
                <a:solidFill>
                  <a:schemeClr val="bg1">
                    <a:lumMod val="85000"/>
                  </a:schemeClr>
                </a:solidFill>
                <a:latin typeface="Calibri"/>
              </a:rPr>
              <a:t>SQL Server Performance Improvements</a:t>
            </a:r>
          </a:p>
          <a:p>
            <a:pPr fontAlgn="auto">
              <a:spcBef>
                <a:spcPts val="0"/>
              </a:spcBef>
              <a:spcAft>
                <a:spcPts val="0"/>
              </a:spcAft>
              <a:buFont typeface="Arial" pitchFamily="34" charset="0"/>
              <a:buChar char="•"/>
              <a:defRPr/>
            </a:pPr>
            <a:r>
              <a:rPr lang="en-US" sz="2000" dirty="0" smtClean="0">
                <a:solidFill>
                  <a:schemeClr val="bg1">
                    <a:lumMod val="85000"/>
                  </a:schemeClr>
                </a:solidFill>
                <a:latin typeface="Calibri"/>
              </a:rPr>
              <a:t>Google Analytics Upgrade </a:t>
            </a:r>
          </a:p>
          <a:p>
            <a:pPr fontAlgn="auto">
              <a:spcBef>
                <a:spcPts val="0"/>
              </a:spcBef>
              <a:spcAft>
                <a:spcPts val="0"/>
              </a:spcAft>
              <a:buFont typeface="Arial" pitchFamily="34" charset="0"/>
              <a:buChar char="•"/>
              <a:defRPr/>
            </a:pPr>
            <a:r>
              <a:rPr lang="en-US" sz="2000" b="1" dirty="0" smtClean="0">
                <a:solidFill>
                  <a:prstClr val="white"/>
                </a:solidFill>
                <a:latin typeface="Calibri"/>
              </a:rPr>
              <a:t>Advanced Search Engine Integration</a:t>
            </a:r>
          </a:p>
          <a:p>
            <a:pPr fontAlgn="auto">
              <a:spcBef>
                <a:spcPts val="0"/>
              </a:spcBef>
              <a:spcAft>
                <a:spcPts val="0"/>
              </a:spcAft>
              <a:buFont typeface="Arial" pitchFamily="34" charset="0"/>
              <a:buChar char="•"/>
              <a:defRPr/>
            </a:pPr>
            <a:r>
              <a:rPr lang="en-US" sz="2000" b="1" dirty="0" smtClean="0">
                <a:solidFill>
                  <a:prstClr val="white"/>
                </a:solidFill>
                <a:latin typeface="Calibri"/>
              </a:rPr>
              <a:t>Html Module Content Locking</a:t>
            </a:r>
          </a:p>
          <a:p>
            <a:pPr fontAlgn="auto">
              <a:spcBef>
                <a:spcPts val="0"/>
              </a:spcBef>
              <a:spcAft>
                <a:spcPts val="0"/>
              </a:spcAft>
              <a:buFont typeface="Arial" pitchFamily="34" charset="0"/>
              <a:buChar char="•"/>
              <a:defRPr/>
            </a:pPr>
            <a:r>
              <a:rPr lang="en-US" sz="2000" b="1" dirty="0" smtClean="0">
                <a:solidFill>
                  <a:prstClr val="white"/>
                </a:solidFill>
                <a:latin typeface="Calibri"/>
              </a:rPr>
              <a:t>Hierarchical Workflow Delegation</a:t>
            </a:r>
          </a:p>
          <a:p>
            <a:pPr fontAlgn="auto">
              <a:spcBef>
                <a:spcPts val="0"/>
              </a:spcBef>
              <a:spcAft>
                <a:spcPts val="0"/>
              </a:spcAft>
              <a:buFont typeface="Arial" pitchFamily="34" charset="0"/>
              <a:buChar char="•"/>
              <a:defRPr/>
            </a:pPr>
            <a:r>
              <a:rPr lang="en-US" sz="2000" b="1" dirty="0" smtClean="0">
                <a:solidFill>
                  <a:prstClr val="white"/>
                </a:solidFill>
                <a:latin typeface="Calibri"/>
              </a:rPr>
              <a:t>Google Analytics Segmentation</a:t>
            </a:r>
            <a:r>
              <a:rPr lang="en-US" sz="2000" dirty="0" smtClean="0">
                <a:solidFill>
                  <a:prstClr val="white"/>
                </a:solidFill>
                <a:latin typeface="Calibri"/>
              </a:rPr>
              <a:t> </a:t>
            </a:r>
          </a:p>
          <a:p>
            <a:pPr fontAlgn="auto">
              <a:spcBef>
                <a:spcPts val="0"/>
              </a:spcBef>
              <a:spcAft>
                <a:spcPts val="0"/>
              </a:spcAft>
              <a:defRPr/>
            </a:pPr>
            <a:r>
              <a:rPr lang="en-US" sz="2000" dirty="0" smtClean="0">
                <a:solidFill>
                  <a:prstClr val="white"/>
                </a:solidFill>
                <a:latin typeface="Calibri"/>
              </a:rPr>
              <a:t>+ </a:t>
            </a:r>
            <a:r>
              <a:rPr lang="en-US" sz="2000" dirty="0" smtClean="0">
                <a:solidFill>
                  <a:schemeClr val="bg1">
                    <a:lumMod val="85000"/>
                  </a:schemeClr>
                </a:solidFill>
                <a:latin typeface="Calibri"/>
              </a:rPr>
              <a:t>56 Bug Fixes</a:t>
            </a:r>
          </a:p>
          <a:p>
            <a:pPr fontAlgn="auto">
              <a:spcBef>
                <a:spcPts val="0"/>
              </a:spcBef>
              <a:spcAft>
                <a:spcPts val="0"/>
              </a:spcAft>
              <a:defRPr/>
            </a:pPr>
            <a:endParaRPr lang="en-US" sz="2400" dirty="0" smtClean="0">
              <a:solidFill>
                <a:prstClr val="white"/>
              </a:solidFill>
              <a:latin typeface="Calibri"/>
            </a:endParaRPr>
          </a:p>
          <a:p>
            <a:pPr fontAlgn="auto">
              <a:spcBef>
                <a:spcPts val="0"/>
              </a:spcBef>
              <a:spcAft>
                <a:spcPts val="0"/>
              </a:spcAft>
              <a:defRPr/>
            </a:pPr>
            <a:r>
              <a:rPr lang="en-US" sz="4000" dirty="0" smtClean="0">
                <a:solidFill>
                  <a:schemeClr val="bg1"/>
                </a:solidFill>
                <a:latin typeface="Calibri"/>
              </a:rPr>
              <a:t>Available November 17!</a:t>
            </a:r>
          </a:p>
        </p:txBody>
      </p:sp>
      <p:sp>
        <p:nvSpPr>
          <p:cNvPr id="4813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NEXT  RELEASE</a:t>
            </a:r>
            <a:endParaRPr lang="en-US" sz="6000" dirty="0">
              <a:solidFill>
                <a:prstClr val="white">
                  <a:lumMod val="75000"/>
                </a:prstClr>
              </a:solidFill>
              <a:latin typeface="Verdana" pitchFamily="34" charset="0"/>
            </a:endParaRPr>
          </a:p>
        </p:txBody>
      </p:sp>
      <p:pic>
        <p:nvPicPr>
          <p:cNvPr id="12" name="Picture 2" descr="http://www.seber.com.au/images/softwaredevelopment/Custom/big/box_software.png"/>
          <p:cNvPicPr>
            <a:picLocks noChangeAspect="1" noChangeArrowheads="1"/>
          </p:cNvPicPr>
          <p:nvPr/>
        </p:nvPicPr>
        <p:blipFill>
          <a:blip r:embed="rId4" cstate="print"/>
          <a:srcRect/>
          <a:stretch>
            <a:fillRect/>
          </a:stretch>
        </p:blipFill>
        <p:spPr bwMode="auto">
          <a:xfrm>
            <a:off x="413770" y="1736994"/>
            <a:ext cx="2675443" cy="30473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 calcmode="lin" valueType="num">
                                      <p:cBhvr additive="base">
                                        <p:cTn id="5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anim calcmode="lin" valueType="num">
                                      <p:cBhvr additive="base">
                                        <p:cTn id="63"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Diagram 7"/>
          <p:cNvGraphicFramePr/>
          <p:nvPr/>
        </p:nvGraphicFramePr>
        <p:xfrm>
          <a:off x="552660" y="2100385"/>
          <a:ext cx="8018584" cy="3094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0179" name="TextBox 5"/>
          <p:cNvSpPr txBox="1">
            <a:spLocks noChangeArrowheads="1"/>
          </p:cNvSpPr>
          <p:nvPr/>
        </p:nvSpPr>
        <p:spPr bwMode="auto">
          <a:xfrm>
            <a:off x="1558976" y="-142875"/>
            <a:ext cx="5816185" cy="1016000"/>
          </a:xfrm>
          <a:prstGeom prst="rect">
            <a:avLst/>
          </a:prstGeom>
          <a:noFill/>
          <a:ln w="9525">
            <a:noFill/>
            <a:miter lim="800000"/>
            <a:headEnd/>
            <a:tailEnd/>
          </a:ln>
        </p:spPr>
        <p:txBody>
          <a:bodyPr wrap="square">
            <a:spAutoFit/>
          </a:bodyPr>
          <a:lstStyle/>
          <a:p>
            <a:pPr algn="dist"/>
            <a:r>
              <a:rPr lang="en-US" sz="6000" dirty="0" smtClean="0">
                <a:solidFill>
                  <a:schemeClr val="bg1">
                    <a:lumMod val="75000"/>
                  </a:schemeClr>
                </a:solidFill>
                <a:latin typeface="Verdana" pitchFamily="34" charset="0"/>
              </a:rPr>
              <a:t>AGENDA</a:t>
            </a:r>
            <a:endParaRPr lang="en-US" sz="6000" dirty="0">
              <a:solidFill>
                <a:schemeClr val="bg1">
                  <a:lumMod val="75000"/>
                </a:schemeClr>
              </a:solidFill>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Diagram 7"/>
          <p:cNvGraphicFramePr/>
          <p:nvPr/>
        </p:nvGraphicFramePr>
        <p:xfrm>
          <a:off x="582640" y="1725631"/>
          <a:ext cx="8018584" cy="3094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5059" name="TextBox 5"/>
          <p:cNvSpPr txBox="1">
            <a:spLocks noChangeArrowheads="1"/>
          </p:cNvSpPr>
          <p:nvPr/>
        </p:nvSpPr>
        <p:spPr bwMode="auto">
          <a:xfrm>
            <a:off x="1948722" y="-142875"/>
            <a:ext cx="5396458" cy="1016000"/>
          </a:xfrm>
          <a:prstGeom prst="rect">
            <a:avLst/>
          </a:prstGeom>
          <a:noFill/>
          <a:ln w="9525">
            <a:noFill/>
            <a:miter lim="800000"/>
            <a:headEnd/>
            <a:tailEnd/>
          </a:ln>
        </p:spPr>
        <p:txBody>
          <a:bodyPr wrap="square">
            <a:spAutoFit/>
          </a:bodyPr>
          <a:lstStyle/>
          <a:p>
            <a:pPr algn="dist"/>
            <a:r>
              <a:rPr lang="en-US" sz="6000" dirty="0" smtClean="0">
                <a:solidFill>
                  <a:schemeClr val="bg1">
                    <a:lumMod val="75000"/>
                  </a:schemeClr>
                </a:solidFill>
                <a:latin typeface="Verdana" pitchFamily="34" charset="0"/>
              </a:rPr>
              <a:t>AGENDA</a:t>
            </a:r>
            <a:endParaRPr lang="en-US" sz="6000" dirty="0">
              <a:solidFill>
                <a:schemeClr val="bg1">
                  <a:lumMod val="75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665A4688-7A7B-40DB-A432-D97192179915}"/>
                                            </p:graphicEl>
                                          </p:spTgt>
                                        </p:tgtEl>
                                        <p:attrNameLst>
                                          <p:attrName>style.visibility</p:attrName>
                                        </p:attrNameLst>
                                      </p:cBhvr>
                                      <p:to>
                                        <p:strVal val="visible"/>
                                      </p:to>
                                    </p:set>
                                    <p:anim calcmode="lin" valueType="num">
                                      <p:cBhvr additive="base">
                                        <p:cTn id="7" dur="500" fill="hold"/>
                                        <p:tgtEl>
                                          <p:spTgt spid="8">
                                            <p:graphicEl>
                                              <a:dgm id="{665A4688-7A7B-40DB-A432-D9719217991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665A4688-7A7B-40DB-A432-D9719217991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2FC5AE02-8DDB-4E55-8743-90CCDD7BA2A8}"/>
                                            </p:graphicEl>
                                          </p:spTgt>
                                        </p:tgtEl>
                                        <p:attrNameLst>
                                          <p:attrName>style.visibility</p:attrName>
                                        </p:attrNameLst>
                                      </p:cBhvr>
                                      <p:to>
                                        <p:strVal val="visible"/>
                                      </p:to>
                                    </p:set>
                                    <p:anim calcmode="lin" valueType="num">
                                      <p:cBhvr additive="base">
                                        <p:cTn id="13" dur="500" fill="hold"/>
                                        <p:tgtEl>
                                          <p:spTgt spid="8">
                                            <p:graphicEl>
                                              <a:dgm id="{2FC5AE02-8DDB-4E55-8743-90CCDD7BA2A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2FC5AE02-8DDB-4E55-8743-90CCDD7BA2A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90BE4EB4-5143-4890-97E1-77EB8758A183}"/>
                                            </p:graphicEl>
                                          </p:spTgt>
                                        </p:tgtEl>
                                        <p:attrNameLst>
                                          <p:attrName>style.visibility</p:attrName>
                                        </p:attrNameLst>
                                      </p:cBhvr>
                                      <p:to>
                                        <p:strVal val="visible"/>
                                      </p:to>
                                    </p:set>
                                    <p:anim calcmode="lin" valueType="num">
                                      <p:cBhvr additive="base">
                                        <p:cTn id="19" dur="500" fill="hold"/>
                                        <p:tgtEl>
                                          <p:spTgt spid="8">
                                            <p:graphicEl>
                                              <a:dgm id="{90BE4EB4-5143-4890-97E1-77EB8758A18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90BE4EB4-5143-4890-97E1-77EB8758A183}"/>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6AD17B60-9FBD-44E3-BA8E-96D6EBE15E3C}"/>
                                            </p:graphicEl>
                                          </p:spTgt>
                                        </p:tgtEl>
                                        <p:attrNameLst>
                                          <p:attrName>style.visibility</p:attrName>
                                        </p:attrNameLst>
                                      </p:cBhvr>
                                      <p:to>
                                        <p:strVal val="visible"/>
                                      </p:to>
                                    </p:set>
                                    <p:anim calcmode="lin" valueType="num">
                                      <p:cBhvr additive="base">
                                        <p:cTn id="25" dur="500" fill="hold"/>
                                        <p:tgtEl>
                                          <p:spTgt spid="8">
                                            <p:graphicEl>
                                              <a:dgm id="{6AD17B60-9FBD-44E3-BA8E-96D6EBE15E3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6AD17B60-9FBD-44E3-BA8E-96D6EBE15E3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1412433"/>
            <a:ext cx="9144000" cy="3046988"/>
          </a:xfrm>
          <a:prstGeom prst="rect">
            <a:avLst/>
          </a:prstGeom>
          <a:noFill/>
          <a:ln w="9525">
            <a:noFill/>
            <a:miter lim="800000"/>
            <a:headEnd/>
            <a:tailEnd/>
          </a:ln>
        </p:spPr>
        <p:txBody>
          <a:bodyPr wrap="square">
            <a:spAutoFit/>
          </a:bodyPr>
          <a:lstStyle/>
          <a:p>
            <a:pPr algn="ctr"/>
            <a:r>
              <a:rPr lang="en-US" sz="4800" dirty="0" smtClean="0">
                <a:solidFill>
                  <a:schemeClr val="bg1">
                    <a:lumMod val="85000"/>
                  </a:schemeClr>
                </a:solidFill>
                <a:latin typeface="Calibri" pitchFamily="34" charset="0"/>
              </a:rPr>
              <a:t>To be the </a:t>
            </a:r>
          </a:p>
          <a:p>
            <a:pPr algn="ctr"/>
            <a:r>
              <a:rPr lang="en-US" sz="4800" b="1" dirty="0" smtClean="0">
                <a:solidFill>
                  <a:schemeClr val="bg1"/>
                </a:solidFill>
                <a:latin typeface="Calibri" pitchFamily="-110" charset="0"/>
              </a:rPr>
              <a:t>most deployed</a:t>
            </a:r>
            <a:r>
              <a:rPr lang="en-US" sz="4800" dirty="0" smtClean="0">
                <a:solidFill>
                  <a:schemeClr val="bg1"/>
                </a:solidFill>
                <a:latin typeface="Calibri" pitchFamily="34" charset="0"/>
              </a:rPr>
              <a:t> </a:t>
            </a:r>
            <a:r>
              <a:rPr lang="en-US" sz="4800" dirty="0" smtClean="0">
                <a:solidFill>
                  <a:schemeClr val="bg1">
                    <a:lumMod val="85000"/>
                  </a:schemeClr>
                </a:solidFill>
                <a:latin typeface="Calibri" pitchFamily="34" charset="0"/>
              </a:rPr>
              <a:t>and </a:t>
            </a:r>
            <a:r>
              <a:rPr lang="en-US" sz="4800" b="1" dirty="0" smtClean="0">
                <a:solidFill>
                  <a:schemeClr val="bg1"/>
                </a:solidFill>
                <a:latin typeface="Calibri" pitchFamily="-110" charset="0"/>
              </a:rPr>
              <a:t>most valuable</a:t>
            </a:r>
            <a:endParaRPr lang="en-US" sz="4800" dirty="0" smtClean="0">
              <a:solidFill>
                <a:schemeClr val="bg1"/>
              </a:solidFill>
              <a:latin typeface="Calibri" pitchFamily="34" charset="0"/>
            </a:endParaRPr>
          </a:p>
          <a:p>
            <a:pPr algn="ctr"/>
            <a:r>
              <a:rPr lang="en-US" sz="4800" dirty="0" smtClean="0">
                <a:solidFill>
                  <a:schemeClr val="bg1">
                    <a:lumMod val="85000"/>
                  </a:schemeClr>
                </a:solidFill>
                <a:latin typeface="Calibri" pitchFamily="34" charset="0"/>
              </a:rPr>
              <a:t>web content management platform </a:t>
            </a:r>
          </a:p>
          <a:p>
            <a:pPr algn="ctr"/>
            <a:r>
              <a:rPr lang="en-US" sz="4800" dirty="0" smtClean="0">
                <a:solidFill>
                  <a:schemeClr val="bg1">
                    <a:lumMod val="85000"/>
                  </a:schemeClr>
                </a:solidFill>
                <a:latin typeface="Calibri" pitchFamily="34" charset="0"/>
              </a:rPr>
              <a:t>in the world!</a:t>
            </a:r>
          </a:p>
        </p:txBody>
      </p:sp>
      <p:sp>
        <p:nvSpPr>
          <p:cNvPr id="52227" name="TextBox 7"/>
          <p:cNvSpPr txBox="1">
            <a:spLocks noChangeArrowheads="1"/>
          </p:cNvSpPr>
          <p:nvPr/>
        </p:nvSpPr>
        <p:spPr bwMode="auto">
          <a:xfrm>
            <a:off x="1349114" y="-142875"/>
            <a:ext cx="6415791" cy="1016000"/>
          </a:xfrm>
          <a:prstGeom prst="rect">
            <a:avLst/>
          </a:prstGeom>
          <a:noFill/>
          <a:ln w="9525">
            <a:noFill/>
            <a:miter lim="800000"/>
            <a:headEnd/>
            <a:tailEnd/>
          </a:ln>
        </p:spPr>
        <p:txBody>
          <a:bodyPr wrap="square">
            <a:spAutoFit/>
          </a:bodyPr>
          <a:lstStyle/>
          <a:p>
            <a:pPr algn="dist"/>
            <a:r>
              <a:rPr lang="en-US" sz="6000" dirty="0" smtClean="0">
                <a:solidFill>
                  <a:schemeClr val="bg1">
                    <a:lumMod val="75000"/>
                  </a:schemeClr>
                </a:solidFill>
                <a:latin typeface="Verdana" pitchFamily="34" charset="0"/>
              </a:rPr>
              <a:t>VISION</a:t>
            </a:r>
            <a:endParaRPr lang="en-US" sz="6000" dirty="0">
              <a:solidFill>
                <a:schemeClr val="bg1">
                  <a:lumMod val="75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1412433"/>
            <a:ext cx="9144000" cy="3785652"/>
          </a:xfrm>
          <a:prstGeom prst="rect">
            <a:avLst/>
          </a:prstGeom>
          <a:noFill/>
          <a:ln w="9525">
            <a:noFill/>
            <a:miter lim="800000"/>
            <a:headEnd/>
            <a:tailEnd/>
          </a:ln>
        </p:spPr>
        <p:txBody>
          <a:bodyPr wrap="square">
            <a:spAutoFit/>
          </a:bodyPr>
          <a:lstStyle/>
          <a:p>
            <a:pPr algn="ctr" eaLnBrk="0" hangingPunct="0">
              <a:spcBef>
                <a:spcPts val="1800"/>
              </a:spcBef>
              <a:buClr>
                <a:srgbClr val="C00000"/>
              </a:buClr>
              <a:buSzPct val="90000"/>
              <a:defRPr/>
            </a:pPr>
            <a:r>
              <a:rPr lang="en-US" sz="4800" dirty="0" smtClean="0">
                <a:solidFill>
                  <a:schemeClr val="bg1">
                    <a:lumMod val="85000"/>
                  </a:schemeClr>
                </a:solidFill>
                <a:latin typeface="Calibri" pitchFamily="-110" charset="0"/>
              </a:rPr>
              <a:t>To create an </a:t>
            </a:r>
            <a:r>
              <a:rPr lang="en-US" sz="4800" b="1" dirty="0" smtClean="0">
                <a:solidFill>
                  <a:schemeClr val="bg1"/>
                </a:solidFill>
                <a:latin typeface="Calibri" pitchFamily="-110" charset="0"/>
              </a:rPr>
              <a:t>open source</a:t>
            </a:r>
            <a:r>
              <a:rPr lang="en-US" sz="4800" dirty="0" smtClean="0">
                <a:solidFill>
                  <a:schemeClr val="bg1">
                    <a:lumMod val="85000"/>
                  </a:schemeClr>
                </a:solidFill>
                <a:latin typeface="Calibri" pitchFamily="-110" charset="0"/>
              </a:rPr>
              <a:t> </a:t>
            </a:r>
            <a:br>
              <a:rPr lang="en-US" sz="4800" dirty="0" smtClean="0">
                <a:solidFill>
                  <a:schemeClr val="bg1">
                    <a:lumMod val="85000"/>
                  </a:schemeClr>
                </a:solidFill>
                <a:latin typeface="Calibri" pitchFamily="-110" charset="0"/>
              </a:rPr>
            </a:br>
            <a:r>
              <a:rPr lang="en-US" sz="4800" dirty="0" smtClean="0">
                <a:solidFill>
                  <a:schemeClr val="bg1">
                    <a:lumMod val="85000"/>
                  </a:schemeClr>
                </a:solidFill>
                <a:latin typeface="Calibri" pitchFamily="-110" charset="0"/>
              </a:rPr>
              <a:t>web content management platform that cultivates a </a:t>
            </a:r>
            <a:br>
              <a:rPr lang="en-US" sz="4800" dirty="0" smtClean="0">
                <a:solidFill>
                  <a:schemeClr val="bg1">
                    <a:lumMod val="85000"/>
                  </a:schemeClr>
                </a:solidFill>
                <a:latin typeface="Calibri" pitchFamily="-110" charset="0"/>
              </a:rPr>
            </a:br>
            <a:r>
              <a:rPr lang="en-US" sz="4800" b="1" dirty="0" smtClean="0">
                <a:solidFill>
                  <a:schemeClr val="bg1"/>
                </a:solidFill>
                <a:latin typeface="Calibri" pitchFamily="-110" charset="0"/>
              </a:rPr>
              <a:t>passionate</a:t>
            </a:r>
            <a:r>
              <a:rPr lang="en-US" sz="4800" dirty="0" smtClean="0">
                <a:solidFill>
                  <a:schemeClr val="bg1">
                    <a:lumMod val="85000"/>
                  </a:schemeClr>
                </a:solidFill>
                <a:latin typeface="Calibri" pitchFamily="-110" charset="0"/>
              </a:rPr>
              <a:t> community and a </a:t>
            </a:r>
            <a:r>
              <a:rPr lang="en-US" sz="4800" b="1" dirty="0" smtClean="0">
                <a:solidFill>
                  <a:schemeClr val="bg1"/>
                </a:solidFill>
                <a:latin typeface="Calibri" pitchFamily="-110" charset="0"/>
              </a:rPr>
              <a:t>prosperous</a:t>
            </a:r>
            <a:r>
              <a:rPr lang="en-US" sz="4800" b="1" dirty="0" smtClean="0">
                <a:solidFill>
                  <a:schemeClr val="bg1">
                    <a:lumMod val="85000"/>
                  </a:schemeClr>
                </a:solidFill>
                <a:latin typeface="Calibri" pitchFamily="-110" charset="0"/>
              </a:rPr>
              <a:t> </a:t>
            </a:r>
            <a:r>
              <a:rPr lang="en-US" sz="4800" dirty="0" smtClean="0">
                <a:solidFill>
                  <a:schemeClr val="bg1">
                    <a:lumMod val="85000"/>
                  </a:schemeClr>
                </a:solidFill>
                <a:latin typeface="Calibri" pitchFamily="-110" charset="0"/>
              </a:rPr>
              <a:t>commercial</a:t>
            </a:r>
            <a:r>
              <a:rPr lang="en-US" sz="4800" b="1" dirty="0" smtClean="0">
                <a:solidFill>
                  <a:schemeClr val="bg1">
                    <a:lumMod val="85000"/>
                  </a:schemeClr>
                </a:solidFill>
                <a:latin typeface="Calibri" pitchFamily="-110" charset="0"/>
              </a:rPr>
              <a:t> </a:t>
            </a:r>
            <a:r>
              <a:rPr lang="en-US" sz="4800" dirty="0" smtClean="0">
                <a:solidFill>
                  <a:schemeClr val="bg1">
                    <a:lumMod val="85000"/>
                  </a:schemeClr>
                </a:solidFill>
                <a:latin typeface="Calibri" pitchFamily="-110" charset="0"/>
              </a:rPr>
              <a:t>ecosystem</a:t>
            </a:r>
            <a:endParaRPr lang="en-US" sz="4800" dirty="0" smtClean="0">
              <a:solidFill>
                <a:schemeClr val="bg1">
                  <a:lumMod val="85000"/>
                </a:schemeClr>
              </a:solidFill>
              <a:ea typeface="ＭＳ Ｐゴシック" pitchFamily="-108" charset="-128"/>
              <a:cs typeface="ＭＳ Ｐゴシック" pitchFamily="-108" charset="-128"/>
            </a:endParaRPr>
          </a:p>
        </p:txBody>
      </p:sp>
      <p:sp>
        <p:nvSpPr>
          <p:cNvPr id="52227" name="TextBox 7"/>
          <p:cNvSpPr txBox="1">
            <a:spLocks noChangeArrowheads="1"/>
          </p:cNvSpPr>
          <p:nvPr/>
        </p:nvSpPr>
        <p:spPr bwMode="auto">
          <a:xfrm>
            <a:off x="644577" y="-142875"/>
            <a:ext cx="7704943" cy="1016000"/>
          </a:xfrm>
          <a:prstGeom prst="rect">
            <a:avLst/>
          </a:prstGeom>
          <a:noFill/>
          <a:ln w="9525">
            <a:noFill/>
            <a:miter lim="800000"/>
            <a:headEnd/>
            <a:tailEnd/>
          </a:ln>
        </p:spPr>
        <p:txBody>
          <a:bodyPr wrap="square">
            <a:spAutoFit/>
          </a:bodyPr>
          <a:lstStyle/>
          <a:p>
            <a:pPr algn="dist"/>
            <a:r>
              <a:rPr lang="en-US" sz="6000" dirty="0" smtClean="0">
                <a:solidFill>
                  <a:prstClr val="white">
                    <a:lumMod val="75000"/>
                  </a:prstClr>
                </a:solidFill>
                <a:latin typeface="Verdana" pitchFamily="34" charset="0"/>
              </a:rPr>
              <a:t>MISSION</a:t>
            </a:r>
            <a:endParaRPr lang="en-US" sz="6000" dirty="0">
              <a:solidFill>
                <a:prstClr val="white">
                  <a:lumMod val="75000"/>
                </a:prst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14793" y="4455437"/>
            <a:ext cx="8559383" cy="1815882"/>
          </a:xfrm>
          <a:prstGeom prst="rect">
            <a:avLst/>
          </a:prstGeom>
          <a:noFill/>
          <a:ln w="9525">
            <a:noFill/>
            <a:miter lim="800000"/>
            <a:headEnd/>
            <a:tailEnd/>
          </a:ln>
        </p:spPr>
        <p:txBody>
          <a:bodyPr wrap="square">
            <a:spAutoFit/>
          </a:bodyPr>
          <a:lstStyle/>
          <a:p>
            <a:r>
              <a:rPr lang="en-US" sz="2800" dirty="0" smtClean="0">
                <a:solidFill>
                  <a:prstClr val="white"/>
                </a:solidFill>
                <a:latin typeface="Calibri" pitchFamily="34" charset="0"/>
              </a:rPr>
              <a:t>In January 2010 </a:t>
            </a:r>
            <a:r>
              <a:rPr lang="en-US" sz="2800" dirty="0" err="1" smtClean="0">
                <a:solidFill>
                  <a:prstClr val="white"/>
                </a:solidFill>
                <a:latin typeface="Calibri" pitchFamily="34" charset="0"/>
              </a:rPr>
              <a:t>DotNetNuke</a:t>
            </a:r>
            <a:r>
              <a:rPr lang="en-US" sz="2800" dirty="0" smtClean="0">
                <a:solidFill>
                  <a:prstClr val="white"/>
                </a:solidFill>
                <a:latin typeface="Calibri" pitchFamily="34" charset="0"/>
              </a:rPr>
              <a:t> Corporation announced that it had raised a pre-emptive $8M Series B round of funding led by Pelion Venture Partners, and joined by current Series A investors August Capital and Sierra Ventures</a:t>
            </a:r>
            <a:endParaRPr lang="en-US" sz="2800" dirty="0">
              <a:solidFill>
                <a:schemeClr val="bg1"/>
              </a:solidFill>
              <a:latin typeface="Calibri" pitchFamily="34" charset="0"/>
            </a:endParaRPr>
          </a:p>
        </p:txBody>
      </p:sp>
      <p:sp>
        <p:nvSpPr>
          <p:cNvPr id="56323" name="TextBox 7"/>
          <p:cNvSpPr txBox="1">
            <a:spLocks noChangeArrowheads="1"/>
          </p:cNvSpPr>
          <p:nvPr/>
        </p:nvSpPr>
        <p:spPr bwMode="auto">
          <a:xfrm>
            <a:off x="644576" y="-142875"/>
            <a:ext cx="7899817" cy="1016000"/>
          </a:xfrm>
          <a:prstGeom prst="rect">
            <a:avLst/>
          </a:prstGeom>
          <a:noFill/>
          <a:ln w="9525">
            <a:noFill/>
            <a:miter lim="800000"/>
            <a:headEnd/>
            <a:tailEnd/>
          </a:ln>
        </p:spPr>
        <p:txBody>
          <a:bodyPr wrap="square">
            <a:spAutoFit/>
          </a:bodyPr>
          <a:lstStyle/>
          <a:p>
            <a:pPr algn="dist"/>
            <a:r>
              <a:rPr lang="en-US" sz="6000" dirty="0" smtClean="0">
                <a:solidFill>
                  <a:schemeClr val="bg1">
                    <a:lumMod val="75000"/>
                  </a:schemeClr>
                </a:solidFill>
                <a:latin typeface="Verdana" pitchFamily="34" charset="0"/>
              </a:rPr>
              <a:t>FUNDING</a:t>
            </a:r>
            <a:endParaRPr lang="en-US" sz="6000" dirty="0">
              <a:solidFill>
                <a:schemeClr val="bg1">
                  <a:lumMod val="75000"/>
                </a:schemeClr>
              </a:solidFill>
              <a:latin typeface="Verdana" pitchFamily="34" charset="0"/>
            </a:endParaRPr>
          </a:p>
        </p:txBody>
      </p:sp>
      <p:pic>
        <p:nvPicPr>
          <p:cNvPr id="8" name="Picture 3"/>
          <p:cNvPicPr>
            <a:picLocks noChangeAspect="1" noChangeArrowheads="1"/>
          </p:cNvPicPr>
          <p:nvPr/>
        </p:nvPicPr>
        <p:blipFill>
          <a:blip r:embed="rId4" cstate="print"/>
          <a:srcRect/>
          <a:stretch>
            <a:fillRect/>
          </a:stretch>
        </p:blipFill>
        <p:spPr bwMode="auto">
          <a:xfrm>
            <a:off x="521936" y="1144069"/>
            <a:ext cx="5039415" cy="939563"/>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1762204" y="2338464"/>
            <a:ext cx="2839776" cy="1879237"/>
          </a:xfrm>
          <a:prstGeom prst="rect">
            <a:avLst/>
          </a:prstGeom>
          <a:noFill/>
          <a:ln w="9525">
            <a:noFill/>
            <a:miter lim="800000"/>
            <a:headEnd/>
            <a:tailEnd/>
          </a:ln>
        </p:spPr>
      </p:pic>
      <p:pic>
        <p:nvPicPr>
          <p:cNvPr id="339969" name="Picture 1" descr="C:\Blog\SV_logo_2009.jpg"/>
          <p:cNvPicPr>
            <a:picLocks noChangeAspect="1" noChangeArrowheads="1"/>
          </p:cNvPicPr>
          <p:nvPr/>
        </p:nvPicPr>
        <p:blipFill>
          <a:blip r:embed="rId6" cstate="print"/>
          <a:srcRect/>
          <a:stretch>
            <a:fillRect/>
          </a:stretch>
        </p:blipFill>
        <p:spPr bwMode="auto">
          <a:xfrm>
            <a:off x="5876144" y="1312771"/>
            <a:ext cx="2094875" cy="295942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5837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BOARD OF DIRECTORS</a:t>
            </a:r>
            <a:endParaRPr lang="en-US" sz="6000" dirty="0">
              <a:solidFill>
                <a:schemeClr val="bg1">
                  <a:lumMod val="75000"/>
                </a:schemeClr>
              </a:solidFill>
              <a:latin typeface="Verdana" pitchFamily="34" charset="0"/>
            </a:endParaRPr>
          </a:p>
        </p:txBody>
      </p:sp>
      <p:sp>
        <p:nvSpPr>
          <p:cNvPr id="7" name="Rounded Rectangle 6"/>
          <p:cNvSpPr/>
          <p:nvPr/>
        </p:nvSpPr>
        <p:spPr>
          <a:xfrm>
            <a:off x="152400" y="1442804"/>
            <a:ext cx="1143000" cy="4296190"/>
          </a:xfrm>
          <a:prstGeom prst="roundRect">
            <a:avLst>
              <a:gd name="adj" fmla="val 3064"/>
            </a:avLst>
          </a:prstGeom>
          <a:gradFill>
            <a:gsLst>
              <a:gs pos="0">
                <a:schemeClr val="accent3">
                  <a:lumMod val="20000"/>
                  <a:lumOff val="80000"/>
                </a:schemeClr>
              </a:gs>
              <a:gs pos="50000">
                <a:schemeClr val="accent3">
                  <a:lumMod val="40000"/>
                  <a:lumOff val="60000"/>
                  <a:alpha val="70000"/>
                </a:schemeClr>
              </a:gs>
              <a:gs pos="100000">
                <a:schemeClr val="accent3">
                  <a:lumMod val="60000"/>
                  <a:lumOff val="40000"/>
                  <a:alpha val="1000"/>
                </a:schemeClr>
              </a:gs>
            </a:gsLst>
            <a:lin ang="5400000" scaled="0"/>
          </a:gradFill>
          <a:ln>
            <a:solidFill>
              <a:schemeClr val="accent3">
                <a:lumMod val="60000"/>
                <a:lumOff val="40000"/>
                <a:alpha val="61000"/>
              </a:schemeClr>
            </a:solidFill>
          </a:ln>
          <a:effectLst>
            <a:outerShdw blurRad="127000" dist="88900" dir="2700000" algn="tl" rotWithShape="0">
              <a:prstClr val="black">
                <a:alpha val="8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28600" indent="-228600" eaLnBrk="0" hangingPunct="0">
              <a:spcBef>
                <a:spcPts val="1800"/>
              </a:spcBef>
              <a:buClr>
                <a:srgbClr val="C00000"/>
              </a:buClr>
              <a:buSzPct val="90000"/>
              <a:buFont typeface="Wingdings 2" pitchFamily="18" charset="2"/>
              <a:buChar char=""/>
            </a:pPr>
            <a:endParaRPr lang="en-US" sz="1600" dirty="0" smtClean="0">
              <a:solidFill>
                <a:schemeClr val="accent3">
                  <a:lumMod val="75000"/>
                </a:schemeClr>
              </a:solidFill>
              <a:ea typeface="ＭＳ Ｐゴシック" pitchFamily="-108" charset="-128"/>
              <a:cs typeface="ＭＳ Ｐゴシック" pitchFamily="-108" charset="-128"/>
            </a:endParaRPr>
          </a:p>
        </p:txBody>
      </p:sp>
      <p:sp>
        <p:nvSpPr>
          <p:cNvPr id="8" name="Rounded Rectangle 7"/>
          <p:cNvSpPr/>
          <p:nvPr/>
        </p:nvSpPr>
        <p:spPr>
          <a:xfrm>
            <a:off x="1447800" y="1442804"/>
            <a:ext cx="1143000" cy="4296190"/>
          </a:xfrm>
          <a:prstGeom prst="roundRect">
            <a:avLst>
              <a:gd name="adj" fmla="val 3064"/>
            </a:avLst>
          </a:prstGeom>
          <a:gradFill>
            <a:gsLst>
              <a:gs pos="0">
                <a:schemeClr val="accent3">
                  <a:lumMod val="20000"/>
                  <a:lumOff val="80000"/>
                </a:schemeClr>
              </a:gs>
              <a:gs pos="50000">
                <a:schemeClr val="accent3">
                  <a:lumMod val="40000"/>
                  <a:lumOff val="60000"/>
                  <a:alpha val="70000"/>
                </a:schemeClr>
              </a:gs>
              <a:gs pos="100000">
                <a:schemeClr val="accent3">
                  <a:lumMod val="60000"/>
                  <a:lumOff val="40000"/>
                  <a:alpha val="1000"/>
                </a:schemeClr>
              </a:gs>
            </a:gsLst>
            <a:lin ang="5400000" scaled="0"/>
          </a:gradFill>
          <a:ln>
            <a:solidFill>
              <a:schemeClr val="accent3">
                <a:lumMod val="60000"/>
                <a:lumOff val="40000"/>
                <a:alpha val="61000"/>
              </a:schemeClr>
            </a:solidFill>
          </a:ln>
          <a:effectLst>
            <a:outerShdw blurRad="127000" dist="88900" dir="2700000" algn="tl" rotWithShape="0">
              <a:prstClr val="black">
                <a:alpha val="8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28600" indent="-228600" eaLnBrk="0" hangingPunct="0">
              <a:spcBef>
                <a:spcPts val="1800"/>
              </a:spcBef>
              <a:buClr>
                <a:srgbClr val="C00000"/>
              </a:buClr>
              <a:buSzPct val="90000"/>
              <a:buFont typeface="Wingdings 2" pitchFamily="18" charset="2"/>
              <a:buChar char=""/>
            </a:pPr>
            <a:endParaRPr lang="en-US" sz="1600" dirty="0" smtClean="0">
              <a:solidFill>
                <a:schemeClr val="accent3">
                  <a:lumMod val="75000"/>
                </a:schemeClr>
              </a:solidFill>
              <a:ea typeface="ＭＳ Ｐゴシック" pitchFamily="-108" charset="-128"/>
              <a:cs typeface="ＭＳ Ｐゴシック" pitchFamily="-108" charset="-128"/>
            </a:endParaRPr>
          </a:p>
        </p:txBody>
      </p:sp>
      <p:sp>
        <p:nvSpPr>
          <p:cNvPr id="9" name="Rounded Rectangle 8"/>
          <p:cNvSpPr/>
          <p:nvPr/>
        </p:nvSpPr>
        <p:spPr>
          <a:xfrm>
            <a:off x="2743200" y="1442804"/>
            <a:ext cx="1143000" cy="4296190"/>
          </a:xfrm>
          <a:prstGeom prst="roundRect">
            <a:avLst>
              <a:gd name="adj" fmla="val 3064"/>
            </a:avLst>
          </a:prstGeom>
          <a:gradFill>
            <a:gsLst>
              <a:gs pos="0">
                <a:schemeClr val="accent3">
                  <a:lumMod val="20000"/>
                  <a:lumOff val="80000"/>
                </a:schemeClr>
              </a:gs>
              <a:gs pos="50000">
                <a:schemeClr val="accent3">
                  <a:lumMod val="40000"/>
                  <a:lumOff val="60000"/>
                  <a:alpha val="70000"/>
                </a:schemeClr>
              </a:gs>
              <a:gs pos="100000">
                <a:schemeClr val="accent3">
                  <a:lumMod val="60000"/>
                  <a:lumOff val="40000"/>
                  <a:alpha val="1000"/>
                </a:schemeClr>
              </a:gs>
            </a:gsLst>
            <a:lin ang="5400000" scaled="0"/>
          </a:gradFill>
          <a:ln>
            <a:solidFill>
              <a:schemeClr val="accent3">
                <a:lumMod val="60000"/>
                <a:lumOff val="40000"/>
                <a:alpha val="61000"/>
              </a:schemeClr>
            </a:solidFill>
          </a:ln>
          <a:effectLst>
            <a:outerShdw blurRad="127000" dist="88900" dir="2700000" algn="tl" rotWithShape="0">
              <a:prstClr val="black">
                <a:alpha val="8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28600" indent="-228600" eaLnBrk="0" hangingPunct="0">
              <a:spcBef>
                <a:spcPts val="1800"/>
              </a:spcBef>
              <a:buClr>
                <a:srgbClr val="C00000"/>
              </a:buClr>
              <a:buSzPct val="90000"/>
              <a:buFont typeface="Wingdings 2" pitchFamily="18" charset="2"/>
              <a:buChar char=""/>
            </a:pPr>
            <a:endParaRPr lang="en-US" sz="1600" dirty="0" smtClean="0">
              <a:solidFill>
                <a:schemeClr val="accent3">
                  <a:lumMod val="75000"/>
                </a:schemeClr>
              </a:solidFill>
              <a:ea typeface="ＭＳ Ｐゴシック" pitchFamily="-108" charset="-128"/>
              <a:cs typeface="ＭＳ Ｐゴシック" pitchFamily="-108" charset="-128"/>
            </a:endParaRPr>
          </a:p>
        </p:txBody>
      </p:sp>
      <p:sp>
        <p:nvSpPr>
          <p:cNvPr id="10" name="Rounded Rectangle 9"/>
          <p:cNvSpPr/>
          <p:nvPr/>
        </p:nvSpPr>
        <p:spPr>
          <a:xfrm>
            <a:off x="5334000" y="1442804"/>
            <a:ext cx="1143000" cy="4296190"/>
          </a:xfrm>
          <a:prstGeom prst="roundRect">
            <a:avLst>
              <a:gd name="adj" fmla="val 3064"/>
            </a:avLst>
          </a:prstGeom>
          <a:gradFill>
            <a:gsLst>
              <a:gs pos="0">
                <a:schemeClr val="accent3">
                  <a:lumMod val="20000"/>
                  <a:lumOff val="80000"/>
                </a:schemeClr>
              </a:gs>
              <a:gs pos="50000">
                <a:schemeClr val="accent3">
                  <a:lumMod val="40000"/>
                  <a:lumOff val="60000"/>
                  <a:alpha val="70000"/>
                </a:schemeClr>
              </a:gs>
              <a:gs pos="100000">
                <a:schemeClr val="accent3">
                  <a:lumMod val="60000"/>
                  <a:lumOff val="40000"/>
                  <a:alpha val="1000"/>
                </a:schemeClr>
              </a:gs>
            </a:gsLst>
            <a:lin ang="5400000" scaled="0"/>
          </a:gradFill>
          <a:ln>
            <a:solidFill>
              <a:schemeClr val="accent3">
                <a:lumMod val="60000"/>
                <a:lumOff val="40000"/>
                <a:alpha val="61000"/>
              </a:schemeClr>
            </a:solidFill>
          </a:ln>
          <a:effectLst>
            <a:outerShdw blurRad="127000" dist="88900" dir="2700000" algn="tl" rotWithShape="0">
              <a:prstClr val="black">
                <a:alpha val="8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28600" indent="-228600" eaLnBrk="0" hangingPunct="0">
              <a:spcBef>
                <a:spcPts val="1800"/>
              </a:spcBef>
              <a:buClr>
                <a:srgbClr val="C00000"/>
              </a:buClr>
              <a:buSzPct val="90000"/>
              <a:buFont typeface="Wingdings 2" pitchFamily="18" charset="2"/>
              <a:buChar char=""/>
            </a:pPr>
            <a:endParaRPr lang="en-US" sz="1600" dirty="0" smtClean="0">
              <a:solidFill>
                <a:schemeClr val="accent3">
                  <a:lumMod val="75000"/>
                </a:schemeClr>
              </a:solidFill>
              <a:ea typeface="ＭＳ Ｐゴシック" pitchFamily="-108" charset="-128"/>
              <a:cs typeface="ＭＳ Ｐゴシック" pitchFamily="-108" charset="-128"/>
            </a:endParaRPr>
          </a:p>
        </p:txBody>
      </p:sp>
      <p:sp>
        <p:nvSpPr>
          <p:cNvPr id="11" name="Rounded Rectangle 10"/>
          <p:cNvSpPr/>
          <p:nvPr/>
        </p:nvSpPr>
        <p:spPr>
          <a:xfrm>
            <a:off x="4038600" y="1442804"/>
            <a:ext cx="1143000" cy="4296190"/>
          </a:xfrm>
          <a:prstGeom prst="roundRect">
            <a:avLst>
              <a:gd name="adj" fmla="val 3064"/>
            </a:avLst>
          </a:prstGeom>
          <a:gradFill>
            <a:gsLst>
              <a:gs pos="0">
                <a:schemeClr val="accent3">
                  <a:lumMod val="20000"/>
                  <a:lumOff val="80000"/>
                </a:schemeClr>
              </a:gs>
              <a:gs pos="50000">
                <a:schemeClr val="accent3">
                  <a:lumMod val="40000"/>
                  <a:lumOff val="60000"/>
                  <a:alpha val="70000"/>
                </a:schemeClr>
              </a:gs>
              <a:gs pos="100000">
                <a:schemeClr val="accent3">
                  <a:lumMod val="60000"/>
                  <a:lumOff val="40000"/>
                  <a:alpha val="1000"/>
                </a:schemeClr>
              </a:gs>
            </a:gsLst>
            <a:lin ang="5400000" scaled="0"/>
          </a:gradFill>
          <a:ln>
            <a:solidFill>
              <a:schemeClr val="accent3">
                <a:lumMod val="60000"/>
                <a:lumOff val="40000"/>
                <a:alpha val="61000"/>
              </a:schemeClr>
            </a:solidFill>
          </a:ln>
          <a:effectLst>
            <a:outerShdw blurRad="127000" dist="88900" dir="2700000" algn="tl" rotWithShape="0">
              <a:prstClr val="black">
                <a:alpha val="8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28600" indent="-228600" eaLnBrk="0" hangingPunct="0">
              <a:spcBef>
                <a:spcPts val="1800"/>
              </a:spcBef>
              <a:buClr>
                <a:srgbClr val="C00000"/>
              </a:buClr>
              <a:buSzPct val="90000"/>
              <a:buFont typeface="Wingdings 2" pitchFamily="18" charset="2"/>
              <a:buChar char=""/>
            </a:pPr>
            <a:endParaRPr lang="en-US" sz="1600" dirty="0" smtClean="0">
              <a:solidFill>
                <a:schemeClr val="accent3">
                  <a:lumMod val="75000"/>
                </a:schemeClr>
              </a:solidFill>
              <a:ea typeface="ＭＳ Ｐゴシック" pitchFamily="-108" charset="-128"/>
              <a:cs typeface="ＭＳ Ｐゴシック" pitchFamily="-108" charset="-128"/>
            </a:endParaRPr>
          </a:p>
        </p:txBody>
      </p:sp>
      <p:pic>
        <p:nvPicPr>
          <p:cNvPr id="12" name="Picture 11" descr="Larry_Augustin-Medsphere-2005-03.jpg"/>
          <p:cNvPicPr>
            <a:picLocks noChangeAspect="1"/>
          </p:cNvPicPr>
          <p:nvPr/>
        </p:nvPicPr>
        <p:blipFill>
          <a:blip r:embed="rId4" cstate="print"/>
          <a:srcRect t="12500" b="19783"/>
          <a:stretch>
            <a:fillRect/>
          </a:stretch>
        </p:blipFill>
        <p:spPr>
          <a:xfrm>
            <a:off x="2895600" y="1595204"/>
            <a:ext cx="796228" cy="838200"/>
          </a:xfrm>
          <a:prstGeom prst="roundRect">
            <a:avLst>
              <a:gd name="adj" fmla="val 6430"/>
            </a:avLst>
          </a:prstGeom>
          <a:noFill/>
          <a:effectLst>
            <a:innerShdw blurRad="38100" dist="25400" dir="13500000">
              <a:prstClr val="black">
                <a:alpha val="50000"/>
              </a:prstClr>
            </a:innerShdw>
          </a:effectLst>
        </p:spPr>
      </p:pic>
      <p:pic>
        <p:nvPicPr>
          <p:cNvPr id="13" name="Picture 12" descr="Tim20Guleri_crop.jpg"/>
          <p:cNvPicPr>
            <a:picLocks noChangeAspect="1"/>
          </p:cNvPicPr>
          <p:nvPr/>
        </p:nvPicPr>
        <p:blipFill>
          <a:blip r:embed="rId5" cstate="print"/>
          <a:stretch>
            <a:fillRect/>
          </a:stretch>
        </p:blipFill>
        <p:spPr>
          <a:xfrm>
            <a:off x="5486400" y="1595204"/>
            <a:ext cx="812507" cy="838200"/>
          </a:xfrm>
          <a:prstGeom prst="roundRect">
            <a:avLst>
              <a:gd name="adj" fmla="val 6510"/>
            </a:avLst>
          </a:prstGeom>
          <a:noFill/>
          <a:effectLst>
            <a:innerShdw blurRad="38100" dist="25400" dir="13500000">
              <a:prstClr val="black">
                <a:alpha val="50000"/>
              </a:prstClr>
            </a:innerShdw>
          </a:effectLst>
        </p:spPr>
      </p:pic>
      <p:pic>
        <p:nvPicPr>
          <p:cNvPr id="14" name="Picture 13" descr="team_vivekmehra.jpg"/>
          <p:cNvPicPr>
            <a:picLocks noChangeAspect="1"/>
          </p:cNvPicPr>
          <p:nvPr/>
        </p:nvPicPr>
        <p:blipFill>
          <a:blip r:embed="rId6" cstate="print"/>
          <a:srcRect l="10869" t="3261" r="27174" b="36957"/>
          <a:stretch>
            <a:fillRect/>
          </a:stretch>
        </p:blipFill>
        <p:spPr>
          <a:xfrm>
            <a:off x="4191000" y="1595204"/>
            <a:ext cx="790575" cy="796862"/>
          </a:xfrm>
          <a:prstGeom prst="roundRect">
            <a:avLst>
              <a:gd name="adj" fmla="val 6269"/>
            </a:avLst>
          </a:prstGeom>
          <a:noFill/>
          <a:effectLst>
            <a:innerShdw blurRad="38100" dist="25400" dir="13500000">
              <a:prstClr val="black">
                <a:alpha val="50000"/>
              </a:prstClr>
            </a:innerShdw>
          </a:effectLst>
        </p:spPr>
      </p:pic>
      <p:sp>
        <p:nvSpPr>
          <p:cNvPr id="15" name="Rounded Rectangle 4"/>
          <p:cNvSpPr/>
          <p:nvPr/>
        </p:nvSpPr>
        <p:spPr>
          <a:xfrm>
            <a:off x="169389" y="2509604"/>
            <a:ext cx="1181927" cy="312420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l" defTabSz="533400">
              <a:lnSpc>
                <a:spcPct val="90000"/>
              </a:lnSpc>
              <a:spcBef>
                <a:spcPct val="0"/>
              </a:spcBef>
              <a:spcAft>
                <a:spcPct val="35000"/>
              </a:spcAft>
              <a:buClr>
                <a:schemeClr val="accent2"/>
              </a:buClr>
            </a:pPr>
            <a:r>
              <a:rPr lang="en-US" sz="1200" b="1" kern="1200" dirty="0" smtClean="0"/>
              <a:t>Navin Nagiah</a:t>
            </a:r>
            <a:br>
              <a:rPr lang="en-US" sz="1200" b="1" kern="1200" dirty="0" smtClean="0"/>
            </a:br>
            <a:r>
              <a:rPr lang="en-US" sz="1200" b="1" kern="1200" dirty="0" smtClean="0"/>
              <a:t>President &amp; CEO</a:t>
            </a:r>
          </a:p>
          <a:p>
            <a:pPr marL="114300" lvl="1" indent="-114300" algn="l" defTabSz="533400">
              <a:lnSpc>
                <a:spcPct val="90000"/>
              </a:lnSpc>
              <a:spcBef>
                <a:spcPct val="0"/>
              </a:spcBef>
              <a:spcAft>
                <a:spcPct val="15000"/>
              </a:spcAft>
              <a:buClr>
                <a:schemeClr val="accent2"/>
              </a:buClr>
              <a:buChar char="••"/>
            </a:pPr>
            <a:r>
              <a:rPr lang="en-US" sz="1200" kern="1200" dirty="0" smtClean="0"/>
              <a:t>12+ years General Management; 7+ years CEO experience</a:t>
            </a:r>
          </a:p>
          <a:p>
            <a:pPr marL="114300" lvl="1" indent="-114300" algn="l" defTabSz="533400">
              <a:lnSpc>
                <a:spcPct val="90000"/>
              </a:lnSpc>
              <a:spcBef>
                <a:spcPct val="0"/>
              </a:spcBef>
              <a:spcAft>
                <a:spcPct val="15000"/>
              </a:spcAft>
              <a:buClr>
                <a:schemeClr val="accent2"/>
              </a:buClr>
              <a:buChar char="••"/>
            </a:pPr>
            <a:r>
              <a:rPr lang="en-US" sz="1200" kern="1200" dirty="0" smtClean="0"/>
              <a:t>3+ years as CEO of an open source company (CIGNEX)</a:t>
            </a:r>
          </a:p>
        </p:txBody>
      </p:sp>
      <p:sp>
        <p:nvSpPr>
          <p:cNvPr id="16" name="Rounded Rectangle 6"/>
          <p:cNvSpPr/>
          <p:nvPr/>
        </p:nvSpPr>
        <p:spPr>
          <a:xfrm>
            <a:off x="1447798" y="2509604"/>
            <a:ext cx="1219202" cy="312420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l" defTabSz="533400">
              <a:lnSpc>
                <a:spcPct val="90000"/>
              </a:lnSpc>
              <a:spcBef>
                <a:spcPct val="0"/>
              </a:spcBef>
              <a:spcAft>
                <a:spcPct val="35000"/>
              </a:spcAft>
              <a:buClr>
                <a:schemeClr val="accent2"/>
              </a:buClr>
            </a:pPr>
            <a:r>
              <a:rPr lang="en-US" sz="1200" b="1" kern="1200" dirty="0" smtClean="0"/>
              <a:t>Shaun Walker</a:t>
            </a:r>
            <a:br>
              <a:rPr lang="en-US" sz="1200" b="1" kern="1200" dirty="0" smtClean="0"/>
            </a:br>
            <a:r>
              <a:rPr lang="en-US" sz="1200" b="1" dirty="0" smtClean="0"/>
              <a:t>Co-Founder &amp; </a:t>
            </a:r>
            <a:r>
              <a:rPr lang="en-US" sz="1200" b="1" kern="1200" dirty="0" smtClean="0"/>
              <a:t>CTO</a:t>
            </a:r>
            <a:endParaRPr lang="en-US" sz="1200" b="1" kern="1200" dirty="0"/>
          </a:p>
          <a:p>
            <a:pPr marL="114300" lvl="1" indent="-114300" algn="l" defTabSz="533400">
              <a:lnSpc>
                <a:spcPct val="90000"/>
              </a:lnSpc>
              <a:spcBef>
                <a:spcPct val="0"/>
              </a:spcBef>
              <a:spcAft>
                <a:spcPct val="15000"/>
              </a:spcAft>
              <a:buClr>
                <a:schemeClr val="accent2"/>
              </a:buClr>
              <a:buChar char="••"/>
            </a:pPr>
            <a:r>
              <a:rPr lang="en-US" sz="1200" kern="1200" dirty="0" smtClean="0"/>
              <a:t>Original Creator of </a:t>
            </a:r>
            <a:r>
              <a:rPr lang="en-US" sz="1200" kern="1200" dirty="0" err="1" smtClean="0"/>
              <a:t>DotNetNuke</a:t>
            </a:r>
            <a:endParaRPr lang="en-US" sz="1200" kern="1200" dirty="0" smtClean="0"/>
          </a:p>
          <a:p>
            <a:pPr marL="114300" lvl="1" indent="-114300" defTabSz="533400">
              <a:lnSpc>
                <a:spcPct val="90000"/>
              </a:lnSpc>
              <a:spcAft>
                <a:spcPct val="15000"/>
              </a:spcAft>
              <a:buClr>
                <a:schemeClr val="accent2"/>
              </a:buClr>
              <a:buChar char="••"/>
            </a:pPr>
            <a:r>
              <a:rPr lang="en-US" sz="1200" kern="1200" dirty="0" smtClean="0"/>
              <a:t>Responsible </a:t>
            </a:r>
            <a:r>
              <a:rPr lang="en-US" sz="1200" dirty="0" smtClean="0"/>
              <a:t>for Product Management and Technical Leadership</a:t>
            </a:r>
            <a:endParaRPr lang="en-US" sz="1200" kern="1200" dirty="0"/>
          </a:p>
        </p:txBody>
      </p:sp>
      <p:sp>
        <p:nvSpPr>
          <p:cNvPr id="17" name="Rounded Rectangle 8"/>
          <p:cNvSpPr/>
          <p:nvPr/>
        </p:nvSpPr>
        <p:spPr>
          <a:xfrm>
            <a:off x="2743200" y="2509604"/>
            <a:ext cx="1219200" cy="320040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l" defTabSz="533400">
              <a:lnSpc>
                <a:spcPct val="90000"/>
              </a:lnSpc>
              <a:spcBef>
                <a:spcPct val="0"/>
              </a:spcBef>
              <a:spcAft>
                <a:spcPct val="35000"/>
              </a:spcAft>
              <a:buClr>
                <a:schemeClr val="accent2"/>
              </a:buClr>
            </a:pPr>
            <a:r>
              <a:rPr lang="en-US" sz="1200" b="1" kern="1200" dirty="0" smtClean="0"/>
              <a:t>Larry Augustin</a:t>
            </a:r>
            <a:endParaRPr lang="en-US" sz="1200" b="1" kern="1200" dirty="0"/>
          </a:p>
          <a:p>
            <a:pPr marL="114300" lvl="1" indent="-114300" algn="l" defTabSz="533400">
              <a:lnSpc>
                <a:spcPct val="90000"/>
              </a:lnSpc>
              <a:spcBef>
                <a:spcPct val="0"/>
              </a:spcBef>
              <a:spcAft>
                <a:spcPct val="15000"/>
              </a:spcAft>
              <a:buClr>
                <a:schemeClr val="accent2"/>
              </a:buClr>
              <a:buChar char="••"/>
            </a:pPr>
            <a:r>
              <a:rPr lang="en-US" sz="1200" kern="1200" dirty="0" smtClean="0"/>
              <a:t>Open Source Strategist and Visionary</a:t>
            </a:r>
          </a:p>
          <a:p>
            <a:pPr marL="114300" lvl="1" indent="-114300" algn="l" defTabSz="533400">
              <a:lnSpc>
                <a:spcPct val="90000"/>
              </a:lnSpc>
              <a:spcBef>
                <a:spcPct val="0"/>
              </a:spcBef>
              <a:spcAft>
                <a:spcPct val="15000"/>
              </a:spcAft>
              <a:buClr>
                <a:schemeClr val="accent2"/>
              </a:buClr>
              <a:buChar char="••"/>
            </a:pPr>
            <a:r>
              <a:rPr lang="en-US" sz="1200" kern="1200" dirty="0" smtClean="0"/>
              <a:t>Sits on the board of 8 Venture Backed Open Source Companies</a:t>
            </a:r>
          </a:p>
          <a:p>
            <a:pPr marL="114300" lvl="1" indent="-114300" algn="l" defTabSz="533400">
              <a:lnSpc>
                <a:spcPct val="90000"/>
              </a:lnSpc>
              <a:spcBef>
                <a:spcPct val="0"/>
              </a:spcBef>
              <a:spcAft>
                <a:spcPct val="15000"/>
              </a:spcAft>
              <a:buClr>
                <a:schemeClr val="accent2"/>
              </a:buClr>
              <a:buChar char="••"/>
            </a:pPr>
            <a:r>
              <a:rPr lang="en-US" sz="1200" kern="1200" dirty="0" smtClean="0"/>
              <a:t>Founder and CEO of VA Linux which had an IPO in 1999</a:t>
            </a:r>
            <a:endParaRPr lang="en-US" sz="1200" kern="1200" dirty="0"/>
          </a:p>
        </p:txBody>
      </p:sp>
      <p:sp>
        <p:nvSpPr>
          <p:cNvPr id="18" name="Rounded Rectangle 10"/>
          <p:cNvSpPr/>
          <p:nvPr/>
        </p:nvSpPr>
        <p:spPr>
          <a:xfrm>
            <a:off x="5334000" y="2509604"/>
            <a:ext cx="1219199" cy="320040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l" defTabSz="533400">
              <a:lnSpc>
                <a:spcPct val="90000"/>
              </a:lnSpc>
              <a:spcBef>
                <a:spcPct val="0"/>
              </a:spcBef>
              <a:spcAft>
                <a:spcPct val="35000"/>
              </a:spcAft>
              <a:buClr>
                <a:schemeClr val="accent2"/>
              </a:buClr>
            </a:pPr>
            <a:r>
              <a:rPr lang="en-US" sz="1200" b="1" kern="1200" dirty="0" smtClean="0"/>
              <a:t>Tim Guleri</a:t>
            </a:r>
            <a:br>
              <a:rPr lang="en-US" sz="1200" b="1" kern="1200" dirty="0" smtClean="0"/>
            </a:br>
            <a:r>
              <a:rPr lang="en-US" sz="1200" b="1" kern="1200" dirty="0" smtClean="0"/>
              <a:t>Sierra Ventures</a:t>
            </a:r>
            <a:endParaRPr lang="en-US" sz="1200" b="1" kern="1200" dirty="0"/>
          </a:p>
          <a:p>
            <a:pPr marL="114300" lvl="1" indent="-114300" algn="l" defTabSz="533400">
              <a:lnSpc>
                <a:spcPct val="90000"/>
              </a:lnSpc>
              <a:spcBef>
                <a:spcPct val="0"/>
              </a:spcBef>
              <a:spcAft>
                <a:spcPct val="15000"/>
              </a:spcAft>
              <a:buClr>
                <a:schemeClr val="accent2"/>
              </a:buClr>
              <a:buChar char="••"/>
            </a:pPr>
            <a:r>
              <a:rPr lang="en-US" sz="1200" kern="1200" dirty="0" smtClean="0"/>
              <a:t>Founder and CEO of Octane Software (Sold to Epiphany for $3.2B+)</a:t>
            </a:r>
            <a:endParaRPr lang="en-US" sz="1200" kern="1200" dirty="0"/>
          </a:p>
          <a:p>
            <a:pPr marL="114300" lvl="1" indent="-114300" algn="l" defTabSz="533400">
              <a:lnSpc>
                <a:spcPct val="90000"/>
              </a:lnSpc>
              <a:spcBef>
                <a:spcPct val="0"/>
              </a:spcBef>
              <a:spcAft>
                <a:spcPct val="15000"/>
              </a:spcAft>
              <a:buClr>
                <a:schemeClr val="accent2"/>
              </a:buClr>
              <a:buChar char="••"/>
            </a:pPr>
            <a:r>
              <a:rPr lang="en-US" sz="1200" kern="1200" dirty="0" smtClean="0"/>
              <a:t>Investor and Board Member at Open Source Company </a:t>
            </a:r>
            <a:r>
              <a:rPr lang="en-US" sz="1200" kern="1200" dirty="0" err="1" smtClean="0"/>
              <a:t>SourceFire</a:t>
            </a:r>
            <a:r>
              <a:rPr lang="en-US" sz="1200" kern="1200" dirty="0" smtClean="0"/>
              <a:t> (NASDAQ: FIRE)</a:t>
            </a:r>
            <a:endParaRPr lang="en-US" sz="1200" kern="1200" dirty="0"/>
          </a:p>
        </p:txBody>
      </p:sp>
      <p:sp>
        <p:nvSpPr>
          <p:cNvPr id="19" name="Rounded Rectangle 12"/>
          <p:cNvSpPr/>
          <p:nvPr/>
        </p:nvSpPr>
        <p:spPr>
          <a:xfrm>
            <a:off x="4038600" y="2509604"/>
            <a:ext cx="1219199" cy="320040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l" defTabSz="533400">
              <a:lnSpc>
                <a:spcPct val="90000"/>
              </a:lnSpc>
              <a:spcBef>
                <a:spcPct val="0"/>
              </a:spcBef>
              <a:spcAft>
                <a:spcPct val="35000"/>
              </a:spcAft>
              <a:buClr>
                <a:schemeClr val="accent2"/>
              </a:buClr>
            </a:pPr>
            <a:r>
              <a:rPr lang="en-US" sz="1200" b="1" kern="1200" dirty="0" smtClean="0"/>
              <a:t>Vivek Mehra</a:t>
            </a:r>
            <a:br>
              <a:rPr lang="en-US" sz="1200" b="1" kern="1200" dirty="0" smtClean="0"/>
            </a:br>
            <a:r>
              <a:rPr lang="en-US" sz="1200" b="1" kern="1200" dirty="0" smtClean="0"/>
              <a:t>August Capital</a:t>
            </a:r>
            <a:endParaRPr lang="en-US" sz="1200" b="1" kern="1200" dirty="0"/>
          </a:p>
          <a:p>
            <a:pPr marL="114300" lvl="1" indent="-114300" algn="l" defTabSz="533400">
              <a:lnSpc>
                <a:spcPct val="90000"/>
              </a:lnSpc>
              <a:spcBef>
                <a:spcPct val="0"/>
              </a:spcBef>
              <a:spcAft>
                <a:spcPct val="15000"/>
              </a:spcAft>
              <a:buClr>
                <a:schemeClr val="accent2"/>
              </a:buClr>
              <a:buChar char="••"/>
            </a:pPr>
            <a:r>
              <a:rPr lang="en-US" sz="1200" b="0" kern="1200" dirty="0" smtClean="0"/>
              <a:t>Founder of Cobalt (Acquired by SUN  for $2B+)</a:t>
            </a:r>
            <a:endParaRPr lang="en-US" sz="1200" b="0" kern="1200" dirty="0"/>
          </a:p>
          <a:p>
            <a:pPr marL="114300" lvl="1" indent="-114300" algn="l" defTabSz="533400">
              <a:lnSpc>
                <a:spcPct val="90000"/>
              </a:lnSpc>
              <a:spcBef>
                <a:spcPct val="0"/>
              </a:spcBef>
              <a:spcAft>
                <a:spcPct val="15000"/>
              </a:spcAft>
              <a:buClr>
                <a:schemeClr val="accent2"/>
              </a:buClr>
              <a:buChar char="••"/>
            </a:pPr>
            <a:r>
              <a:rPr lang="en-US" sz="1200" b="0" kern="1200" dirty="0" smtClean="0"/>
              <a:t>Current Investments include DotNetNuke, </a:t>
            </a:r>
            <a:br>
              <a:rPr lang="en-US" sz="1200" b="0" kern="1200" dirty="0" smtClean="0"/>
            </a:br>
            <a:r>
              <a:rPr lang="en-US" sz="1200" b="0" kern="1200" dirty="0" err="1" smtClean="0"/>
              <a:t>PulseCore</a:t>
            </a:r>
            <a:r>
              <a:rPr lang="en-US" sz="1200" b="0" kern="1200" dirty="0" smtClean="0"/>
              <a:t> Semiconductors, and </a:t>
            </a:r>
            <a:r>
              <a:rPr lang="en-US" sz="1200" b="0" kern="1200" dirty="0" err="1" smtClean="0"/>
              <a:t>Virsto</a:t>
            </a:r>
            <a:r>
              <a:rPr lang="en-US" sz="1200" b="0" kern="1200" dirty="0" smtClean="0"/>
              <a:t> Software.</a:t>
            </a:r>
            <a:endParaRPr lang="en-US" sz="1200" b="0" kern="1200" dirty="0"/>
          </a:p>
        </p:txBody>
      </p:sp>
      <p:sp>
        <p:nvSpPr>
          <p:cNvPr id="20" name="Rounded Rectangle 19"/>
          <p:cNvSpPr/>
          <p:nvPr/>
        </p:nvSpPr>
        <p:spPr>
          <a:xfrm>
            <a:off x="6629400" y="1442804"/>
            <a:ext cx="1143000" cy="4296190"/>
          </a:xfrm>
          <a:prstGeom prst="roundRect">
            <a:avLst>
              <a:gd name="adj" fmla="val 3064"/>
            </a:avLst>
          </a:prstGeom>
          <a:gradFill>
            <a:gsLst>
              <a:gs pos="0">
                <a:schemeClr val="accent3">
                  <a:lumMod val="20000"/>
                  <a:lumOff val="80000"/>
                </a:schemeClr>
              </a:gs>
              <a:gs pos="50000">
                <a:schemeClr val="accent3">
                  <a:lumMod val="40000"/>
                  <a:lumOff val="60000"/>
                  <a:alpha val="70000"/>
                </a:schemeClr>
              </a:gs>
              <a:gs pos="100000">
                <a:schemeClr val="accent3">
                  <a:lumMod val="60000"/>
                  <a:lumOff val="40000"/>
                  <a:alpha val="1000"/>
                </a:schemeClr>
              </a:gs>
            </a:gsLst>
            <a:lin ang="5400000" scaled="0"/>
          </a:gradFill>
          <a:ln>
            <a:solidFill>
              <a:schemeClr val="accent3">
                <a:lumMod val="60000"/>
                <a:lumOff val="40000"/>
                <a:alpha val="61000"/>
              </a:schemeClr>
            </a:solidFill>
          </a:ln>
          <a:effectLst>
            <a:outerShdw blurRad="127000" dist="88900" dir="2700000" algn="tl" rotWithShape="0">
              <a:prstClr val="black">
                <a:alpha val="8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28600" indent="-228600" eaLnBrk="0" hangingPunct="0">
              <a:spcBef>
                <a:spcPts val="1800"/>
              </a:spcBef>
              <a:buClr>
                <a:srgbClr val="C00000"/>
              </a:buClr>
              <a:buSzPct val="90000"/>
              <a:buFont typeface="Wingdings 2" pitchFamily="18" charset="2"/>
              <a:buChar char=""/>
            </a:pPr>
            <a:endParaRPr lang="en-US" sz="1600" dirty="0" smtClean="0">
              <a:solidFill>
                <a:schemeClr val="accent3">
                  <a:lumMod val="75000"/>
                </a:schemeClr>
              </a:solidFill>
              <a:ea typeface="ＭＳ Ｐゴシック" pitchFamily="-108" charset="-128"/>
              <a:cs typeface="ＭＳ Ｐゴシック" pitchFamily="-108" charset="-128"/>
            </a:endParaRPr>
          </a:p>
        </p:txBody>
      </p:sp>
      <p:sp>
        <p:nvSpPr>
          <p:cNvPr id="21" name="Rounded Rectangle 4"/>
          <p:cNvSpPr/>
          <p:nvPr/>
        </p:nvSpPr>
        <p:spPr>
          <a:xfrm>
            <a:off x="6629400" y="2509604"/>
            <a:ext cx="1219199" cy="320040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l" defTabSz="533400">
              <a:lnSpc>
                <a:spcPct val="90000"/>
              </a:lnSpc>
              <a:spcBef>
                <a:spcPct val="0"/>
              </a:spcBef>
              <a:spcAft>
                <a:spcPct val="35000"/>
              </a:spcAft>
              <a:buClr>
                <a:schemeClr val="accent2"/>
              </a:buClr>
            </a:pPr>
            <a:r>
              <a:rPr lang="en-US" sz="1200" b="1" kern="1200" dirty="0" smtClean="0"/>
              <a:t>Chris Cooper</a:t>
            </a:r>
            <a:br>
              <a:rPr lang="en-US" sz="1200" b="1" kern="1200" dirty="0" smtClean="0"/>
            </a:br>
            <a:r>
              <a:rPr lang="en-US" sz="1200" b="1" kern="1200" dirty="0" smtClean="0"/>
              <a:t>Pelion Venture Partners</a:t>
            </a:r>
          </a:p>
          <a:p>
            <a:pPr marL="114300" lvl="1" indent="-114300" defTabSz="533400">
              <a:lnSpc>
                <a:spcPct val="90000"/>
              </a:lnSpc>
              <a:spcAft>
                <a:spcPct val="15000"/>
              </a:spcAft>
              <a:buClr>
                <a:schemeClr val="accent2"/>
              </a:buClr>
              <a:buChar char="••"/>
            </a:pPr>
            <a:r>
              <a:rPr lang="en-US" sz="1200" dirty="0" smtClean="0"/>
              <a:t>Former Director of Partner Engineering and Developer Services, and General Manager of Strategic Alliances at  Novell, Inc.</a:t>
            </a:r>
            <a:endParaRPr lang="en-US" sz="1200" kern="1200" dirty="0" smtClean="0"/>
          </a:p>
        </p:txBody>
      </p:sp>
      <p:pic>
        <p:nvPicPr>
          <p:cNvPr id="22" name="Picture 2" descr="http://pelionvp.com/images/bio/bio_chris.jpg">
            <a:hlinkClick r:id="rId7"/>
          </p:cNvPr>
          <p:cNvPicPr>
            <a:picLocks noChangeAspect="1" noChangeArrowheads="1"/>
          </p:cNvPicPr>
          <p:nvPr/>
        </p:nvPicPr>
        <p:blipFill>
          <a:blip r:embed="rId8" cstate="print"/>
          <a:srcRect/>
          <a:stretch>
            <a:fillRect/>
          </a:stretch>
        </p:blipFill>
        <p:spPr bwMode="auto">
          <a:xfrm>
            <a:off x="6781800" y="1595203"/>
            <a:ext cx="838200" cy="838201"/>
          </a:xfrm>
          <a:prstGeom prst="rect">
            <a:avLst/>
          </a:prstGeom>
          <a:noFill/>
        </p:spPr>
      </p:pic>
      <p:sp>
        <p:nvSpPr>
          <p:cNvPr id="23" name="Rounded Rectangle 22"/>
          <p:cNvSpPr/>
          <p:nvPr/>
        </p:nvSpPr>
        <p:spPr>
          <a:xfrm>
            <a:off x="7924800" y="1442804"/>
            <a:ext cx="1143000" cy="4296190"/>
          </a:xfrm>
          <a:prstGeom prst="roundRect">
            <a:avLst>
              <a:gd name="adj" fmla="val 3064"/>
            </a:avLst>
          </a:prstGeom>
          <a:gradFill>
            <a:gsLst>
              <a:gs pos="0">
                <a:schemeClr val="accent3">
                  <a:lumMod val="20000"/>
                  <a:lumOff val="80000"/>
                </a:schemeClr>
              </a:gs>
              <a:gs pos="50000">
                <a:schemeClr val="accent3">
                  <a:lumMod val="40000"/>
                  <a:lumOff val="60000"/>
                  <a:alpha val="70000"/>
                </a:schemeClr>
              </a:gs>
              <a:gs pos="100000">
                <a:schemeClr val="accent3">
                  <a:lumMod val="60000"/>
                  <a:lumOff val="40000"/>
                  <a:alpha val="1000"/>
                </a:schemeClr>
              </a:gs>
            </a:gsLst>
            <a:lin ang="5400000" scaled="0"/>
          </a:gradFill>
          <a:ln>
            <a:solidFill>
              <a:schemeClr val="accent3">
                <a:lumMod val="60000"/>
                <a:lumOff val="40000"/>
                <a:alpha val="61000"/>
              </a:schemeClr>
            </a:solidFill>
          </a:ln>
          <a:effectLst>
            <a:outerShdw blurRad="127000" dist="88900" dir="2700000" algn="tl" rotWithShape="0">
              <a:prstClr val="black">
                <a:alpha val="8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228600" indent="-228600" eaLnBrk="0" hangingPunct="0">
              <a:spcBef>
                <a:spcPts val="1800"/>
              </a:spcBef>
              <a:buClr>
                <a:srgbClr val="C00000"/>
              </a:buClr>
              <a:buSzPct val="90000"/>
              <a:buFont typeface="Wingdings 2" pitchFamily="18" charset="2"/>
              <a:buChar char=""/>
            </a:pPr>
            <a:endParaRPr lang="en-US" sz="1600" dirty="0" smtClean="0">
              <a:solidFill>
                <a:schemeClr val="accent3">
                  <a:lumMod val="75000"/>
                </a:schemeClr>
              </a:solidFill>
              <a:ea typeface="ＭＳ Ｐゴシック" pitchFamily="-108" charset="-128"/>
              <a:cs typeface="ＭＳ Ｐゴシック" pitchFamily="-108" charset="-128"/>
            </a:endParaRPr>
          </a:p>
        </p:txBody>
      </p:sp>
      <p:sp>
        <p:nvSpPr>
          <p:cNvPr id="24" name="Rounded Rectangle 4"/>
          <p:cNvSpPr/>
          <p:nvPr/>
        </p:nvSpPr>
        <p:spPr>
          <a:xfrm>
            <a:off x="7924801" y="2509604"/>
            <a:ext cx="1219199" cy="320040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l" defTabSz="533400">
              <a:lnSpc>
                <a:spcPct val="90000"/>
              </a:lnSpc>
              <a:spcBef>
                <a:spcPct val="0"/>
              </a:spcBef>
              <a:spcAft>
                <a:spcPct val="35000"/>
              </a:spcAft>
              <a:buClr>
                <a:schemeClr val="accent2"/>
              </a:buClr>
            </a:pPr>
            <a:r>
              <a:rPr lang="en-US" sz="1200" b="1" kern="1200" dirty="0" smtClean="0"/>
              <a:t>Frank Artale</a:t>
            </a:r>
          </a:p>
          <a:p>
            <a:pPr marL="114300" lvl="1" indent="-114300" defTabSz="533400">
              <a:lnSpc>
                <a:spcPct val="90000"/>
              </a:lnSpc>
              <a:spcAft>
                <a:spcPct val="15000"/>
              </a:spcAft>
              <a:buClr>
                <a:schemeClr val="accent2"/>
              </a:buClr>
              <a:buChar char="••"/>
            </a:pPr>
            <a:r>
              <a:rPr lang="en-US" sz="1200" dirty="0" smtClean="0"/>
              <a:t>VP of Business Development at Citrix Systems </a:t>
            </a:r>
          </a:p>
          <a:p>
            <a:pPr marL="114300" lvl="1" indent="-114300" defTabSz="533400">
              <a:lnSpc>
                <a:spcPct val="90000"/>
              </a:lnSpc>
              <a:spcAft>
                <a:spcPct val="15000"/>
              </a:spcAft>
              <a:buClr>
                <a:schemeClr val="accent2"/>
              </a:buClr>
              <a:buChar char="••"/>
            </a:pPr>
            <a:r>
              <a:rPr lang="en-US" sz="1200" dirty="0" smtClean="0"/>
              <a:t>Founder and CEO of </a:t>
            </a:r>
            <a:r>
              <a:rPr lang="en-US" sz="1200" dirty="0" err="1" smtClean="0"/>
              <a:t>Consera</a:t>
            </a:r>
            <a:r>
              <a:rPr lang="en-US" sz="1200" dirty="0" smtClean="0"/>
              <a:t> Software, acquired by HP in 2004</a:t>
            </a:r>
          </a:p>
          <a:p>
            <a:pPr marL="114300" lvl="1" indent="-114300" defTabSz="533400">
              <a:lnSpc>
                <a:spcPct val="90000"/>
              </a:lnSpc>
              <a:spcAft>
                <a:spcPct val="15000"/>
              </a:spcAft>
              <a:buClr>
                <a:schemeClr val="accent2"/>
              </a:buClr>
              <a:buChar char="••"/>
            </a:pPr>
            <a:r>
              <a:rPr lang="en-US" sz="1200" kern="1200" dirty="0" smtClean="0"/>
              <a:t>9 years experience at Microsoft Corporation, GM in Windows 2000 Group</a:t>
            </a:r>
          </a:p>
        </p:txBody>
      </p:sp>
      <p:pic>
        <p:nvPicPr>
          <p:cNvPr id="25" name="Picture 4" descr="Frank Artale">
            <a:hlinkClick r:id="rId9"/>
          </p:cNvPr>
          <p:cNvPicPr>
            <a:picLocks noChangeAspect="1" noChangeArrowheads="1"/>
          </p:cNvPicPr>
          <p:nvPr/>
        </p:nvPicPr>
        <p:blipFill>
          <a:blip r:embed="rId10" cstate="print"/>
          <a:srcRect/>
          <a:stretch>
            <a:fillRect/>
          </a:stretch>
        </p:blipFill>
        <p:spPr bwMode="auto">
          <a:xfrm>
            <a:off x="8077200" y="1671404"/>
            <a:ext cx="762000" cy="762000"/>
          </a:xfrm>
          <a:prstGeom prst="rect">
            <a:avLst/>
          </a:prstGeom>
          <a:noFill/>
        </p:spPr>
      </p:pic>
      <p:pic>
        <p:nvPicPr>
          <p:cNvPr id="26" name="Picture 5"/>
          <p:cNvPicPr>
            <a:picLocks noChangeAspect="1" noChangeArrowheads="1"/>
          </p:cNvPicPr>
          <p:nvPr/>
        </p:nvPicPr>
        <p:blipFill>
          <a:blip r:embed="rId11" cstate="print"/>
          <a:srcRect/>
          <a:stretch>
            <a:fillRect/>
          </a:stretch>
        </p:blipFill>
        <p:spPr bwMode="auto">
          <a:xfrm>
            <a:off x="304800" y="1595204"/>
            <a:ext cx="838200" cy="838200"/>
          </a:xfrm>
          <a:prstGeom prst="rect">
            <a:avLst/>
          </a:prstGeom>
          <a:noFill/>
          <a:ln w="9525">
            <a:noFill/>
            <a:miter lim="800000"/>
            <a:headEnd/>
            <a:tailEnd/>
          </a:ln>
        </p:spPr>
      </p:pic>
      <p:pic>
        <p:nvPicPr>
          <p:cNvPr id="27" name="Picture 6"/>
          <p:cNvPicPr>
            <a:picLocks noChangeAspect="1" noChangeArrowheads="1"/>
          </p:cNvPicPr>
          <p:nvPr/>
        </p:nvPicPr>
        <p:blipFill>
          <a:blip r:embed="rId12" cstate="print"/>
          <a:srcRect/>
          <a:stretch>
            <a:fillRect/>
          </a:stretch>
        </p:blipFill>
        <p:spPr bwMode="auto">
          <a:xfrm>
            <a:off x="1600200" y="1595204"/>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pic>
        <p:nvPicPr>
          <p:cNvPr id="4" name="Picture 3" descr="OpenForce-World2.png"/>
          <p:cNvPicPr>
            <a:picLocks noChangeAspect="1"/>
          </p:cNvPicPr>
          <p:nvPr/>
        </p:nvPicPr>
        <p:blipFill>
          <a:blip r:embed="rId4" cstate="print"/>
          <a:stretch>
            <a:fillRect/>
          </a:stretch>
        </p:blipFill>
        <p:spPr>
          <a:xfrm>
            <a:off x="1693889" y="1364105"/>
            <a:ext cx="5786203" cy="3882452"/>
          </a:xfrm>
          <a:prstGeom prst="rect">
            <a:avLst/>
          </a:prstGeom>
          <a:effectLst>
            <a:glow rad="139700">
              <a:schemeClr val="accent2">
                <a:satMod val="175000"/>
                <a:alpha val="40000"/>
              </a:schemeClr>
            </a:glow>
          </a:effectLst>
        </p:spPr>
      </p:pic>
      <p:sp>
        <p:nvSpPr>
          <p:cNvPr id="40964" name="TextBox 6"/>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BUSINESS GROWTH</a:t>
            </a:r>
            <a:endParaRPr lang="en-US" sz="6000" dirty="0">
              <a:solidFill>
                <a:schemeClr val="bg1">
                  <a:lumMod val="75000"/>
                </a:schemeClr>
              </a:solidFill>
              <a:latin typeface="Verdana" pitchFamily="34" charset="0"/>
            </a:endParaRPr>
          </a:p>
        </p:txBody>
      </p:sp>
      <p:grpSp>
        <p:nvGrpSpPr>
          <p:cNvPr id="5" name="Group 4"/>
          <p:cNvGrpSpPr/>
          <p:nvPr/>
        </p:nvGrpSpPr>
        <p:grpSpPr>
          <a:xfrm>
            <a:off x="184879" y="1154242"/>
            <a:ext cx="1371600" cy="1618937"/>
            <a:chOff x="721356" y="2357959"/>
            <a:chExt cx="2008936" cy="990600"/>
          </a:xfrm>
          <a:solidFill>
            <a:schemeClr val="bg1"/>
          </a:solidFill>
        </p:grpSpPr>
        <p:sp>
          <p:nvSpPr>
            <p:cNvPr id="7" name="Rounded Rectangle 6"/>
            <p:cNvSpPr/>
            <p:nvPr/>
          </p:nvSpPr>
          <p:spPr>
            <a:xfrm>
              <a:off x="721356" y="2357959"/>
              <a:ext cx="2008936" cy="990600"/>
            </a:xfrm>
            <a:prstGeom prst="roundRect">
              <a:avLst>
                <a:gd name="adj" fmla="val 10000"/>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8" name="Rounded Rectangle 4"/>
            <p:cNvSpPr/>
            <p:nvPr/>
          </p:nvSpPr>
          <p:spPr>
            <a:xfrm>
              <a:off x="735992" y="2467573"/>
              <a:ext cx="1844269" cy="767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1400" dirty="0" smtClean="0">
                  <a:solidFill>
                    <a:schemeClr val="tx1"/>
                  </a:solidFill>
                </a:rPr>
                <a:t>Engineering Headquarters</a:t>
              </a:r>
              <a:br>
                <a:rPr lang="en-US" sz="1400" dirty="0" smtClean="0">
                  <a:solidFill>
                    <a:schemeClr val="tx1"/>
                  </a:solidFill>
                </a:rPr>
              </a:br>
              <a:r>
                <a:rPr lang="en-US" sz="1400" dirty="0" smtClean="0">
                  <a:solidFill>
                    <a:schemeClr val="tx1"/>
                  </a:solidFill>
                </a:rPr>
                <a:t>Vancouver, British Columbia, Canada,</a:t>
              </a:r>
              <a:br>
                <a:rPr lang="en-US" sz="1400" dirty="0" smtClean="0">
                  <a:solidFill>
                    <a:schemeClr val="tx1"/>
                  </a:solidFill>
                </a:rPr>
              </a:br>
              <a:r>
                <a:rPr lang="en-US" sz="1400" b="1" dirty="0" smtClean="0">
                  <a:solidFill>
                    <a:schemeClr val="tx1"/>
                  </a:solidFill>
                </a:rPr>
                <a:t>21</a:t>
              </a:r>
              <a:r>
                <a:rPr lang="en-US" sz="1400" dirty="0" smtClean="0">
                  <a:solidFill>
                    <a:schemeClr val="tx1"/>
                  </a:solidFill>
                </a:rPr>
                <a:t> employees</a:t>
              </a:r>
              <a:endParaRPr lang="en-US" sz="1400" kern="1200" dirty="0">
                <a:solidFill>
                  <a:schemeClr val="tx1"/>
                </a:solidFill>
              </a:endParaRPr>
            </a:p>
          </p:txBody>
        </p:sp>
      </p:grpSp>
      <p:grpSp>
        <p:nvGrpSpPr>
          <p:cNvPr id="9" name="Group 8"/>
          <p:cNvGrpSpPr/>
          <p:nvPr/>
        </p:nvGrpSpPr>
        <p:grpSpPr>
          <a:xfrm>
            <a:off x="183630" y="3429000"/>
            <a:ext cx="1447800" cy="1652666"/>
            <a:chOff x="721356" y="2357959"/>
            <a:chExt cx="2008936" cy="990600"/>
          </a:xfrm>
        </p:grpSpPr>
        <p:sp>
          <p:nvSpPr>
            <p:cNvPr id="10" name="Rounded Rectangle 9"/>
            <p:cNvSpPr/>
            <p:nvPr/>
          </p:nvSpPr>
          <p:spPr>
            <a:xfrm>
              <a:off x="721356" y="2357959"/>
              <a:ext cx="2008936" cy="990600"/>
            </a:xfrm>
            <a:prstGeom prst="roundRect">
              <a:avLst>
                <a:gd name="adj" fmla="val 10000"/>
              </a:avLst>
            </a:prstGeom>
            <a:solidFill>
              <a:schemeClr val="bg1"/>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1" name="Rounded Rectangle 4"/>
            <p:cNvSpPr/>
            <p:nvPr/>
          </p:nvSpPr>
          <p:spPr>
            <a:xfrm>
              <a:off x="757315" y="2439769"/>
              <a:ext cx="1972977" cy="782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1400" dirty="0" smtClean="0">
                  <a:solidFill>
                    <a:schemeClr val="tx1"/>
                  </a:solidFill>
                </a:rPr>
                <a:t>Business Headquarters</a:t>
              </a:r>
              <a:br>
                <a:rPr lang="en-US" sz="1400" dirty="0" smtClean="0">
                  <a:solidFill>
                    <a:schemeClr val="tx1"/>
                  </a:solidFill>
                </a:rPr>
              </a:br>
              <a:r>
                <a:rPr lang="en-US" sz="1400" dirty="0" smtClean="0">
                  <a:solidFill>
                    <a:schemeClr val="tx1"/>
                  </a:solidFill>
                </a:rPr>
                <a:t>San Mateo, </a:t>
              </a:r>
              <a:br>
                <a:rPr lang="en-US" sz="1400" dirty="0" smtClean="0">
                  <a:solidFill>
                    <a:schemeClr val="tx1"/>
                  </a:solidFill>
                </a:rPr>
              </a:br>
              <a:r>
                <a:rPr lang="en-US" sz="1400" dirty="0" smtClean="0">
                  <a:solidFill>
                    <a:schemeClr val="tx1"/>
                  </a:solidFill>
                </a:rPr>
                <a:t>California, United States,</a:t>
              </a:r>
              <a:br>
                <a:rPr lang="en-US" sz="1400" dirty="0" smtClean="0">
                  <a:solidFill>
                    <a:schemeClr val="tx1"/>
                  </a:solidFill>
                </a:rPr>
              </a:br>
              <a:r>
                <a:rPr lang="en-US" sz="1400" b="1" dirty="0" smtClean="0">
                  <a:solidFill>
                    <a:schemeClr val="tx1"/>
                  </a:solidFill>
                </a:rPr>
                <a:t>21</a:t>
              </a:r>
              <a:r>
                <a:rPr lang="en-US" sz="1400" dirty="0" smtClean="0">
                  <a:solidFill>
                    <a:schemeClr val="tx1"/>
                  </a:solidFill>
                </a:rPr>
                <a:t> employees</a:t>
              </a:r>
              <a:endParaRPr lang="en-US" sz="1400" kern="1200" dirty="0">
                <a:solidFill>
                  <a:schemeClr val="tx1"/>
                </a:solidFill>
              </a:endParaRPr>
            </a:p>
          </p:txBody>
        </p:sp>
      </p:grpSp>
      <p:grpSp>
        <p:nvGrpSpPr>
          <p:cNvPr id="12" name="Group 11"/>
          <p:cNvGrpSpPr/>
          <p:nvPr/>
        </p:nvGrpSpPr>
        <p:grpSpPr>
          <a:xfrm>
            <a:off x="7601262" y="1154243"/>
            <a:ext cx="1371600" cy="1693888"/>
            <a:chOff x="721356" y="2357959"/>
            <a:chExt cx="2008936" cy="990600"/>
          </a:xfrm>
        </p:grpSpPr>
        <p:sp>
          <p:nvSpPr>
            <p:cNvPr id="13" name="Rounded Rectangle 12"/>
            <p:cNvSpPr/>
            <p:nvPr/>
          </p:nvSpPr>
          <p:spPr>
            <a:xfrm>
              <a:off x="721356" y="2357959"/>
              <a:ext cx="2008936" cy="990600"/>
            </a:xfrm>
            <a:prstGeom prst="roundRect">
              <a:avLst>
                <a:gd name="adj" fmla="val 10000"/>
              </a:avLst>
            </a:prstGeom>
            <a:solidFill>
              <a:schemeClr val="bg1"/>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4" name="Rounded Rectangle 4"/>
            <p:cNvSpPr/>
            <p:nvPr/>
          </p:nvSpPr>
          <p:spPr>
            <a:xfrm>
              <a:off x="763436" y="2485623"/>
              <a:ext cx="1910137" cy="743530"/>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1400" dirty="0" smtClean="0">
                  <a:solidFill>
                    <a:schemeClr val="tx1"/>
                  </a:solidFill>
                </a:rPr>
                <a:t>Satellite Center,</a:t>
              </a:r>
            </a:p>
            <a:p>
              <a:pPr lvl="0" algn="ctr" defTabSz="1422400">
                <a:lnSpc>
                  <a:spcPct val="90000"/>
                </a:lnSpc>
                <a:spcBef>
                  <a:spcPct val="0"/>
                </a:spcBef>
                <a:spcAft>
                  <a:spcPct val="35000"/>
                </a:spcAft>
              </a:pPr>
              <a:r>
                <a:rPr lang="en-US" sz="1400" dirty="0" smtClean="0">
                  <a:solidFill>
                    <a:schemeClr val="tx1"/>
                  </a:solidFill>
                </a:rPr>
                <a:t>United Kingdom &amp; Ireland,</a:t>
              </a:r>
              <a:br>
                <a:rPr lang="en-US" sz="1400" dirty="0" smtClean="0">
                  <a:solidFill>
                    <a:schemeClr val="tx1"/>
                  </a:solidFill>
                </a:rPr>
              </a:br>
              <a:r>
                <a:rPr lang="en-US" sz="1400" b="1" dirty="0" smtClean="0">
                  <a:solidFill>
                    <a:schemeClr val="tx1"/>
                  </a:solidFill>
                </a:rPr>
                <a:t>2</a:t>
              </a:r>
              <a:r>
                <a:rPr lang="en-US" sz="1400" dirty="0" smtClean="0">
                  <a:solidFill>
                    <a:schemeClr val="tx1"/>
                  </a:solidFill>
                </a:rPr>
                <a:t> employees</a:t>
              </a:r>
              <a:br>
                <a:rPr lang="en-US" sz="1400" dirty="0" smtClean="0">
                  <a:solidFill>
                    <a:schemeClr val="tx1"/>
                  </a:solidFill>
                </a:rPr>
              </a:br>
              <a:endParaRPr lang="en-US" sz="1400" kern="1200" dirty="0">
                <a:solidFill>
                  <a:schemeClr val="tx1"/>
                </a:solidFill>
              </a:endParaRPr>
            </a:p>
          </p:txBody>
        </p:sp>
      </p:grpSp>
      <p:grpSp>
        <p:nvGrpSpPr>
          <p:cNvPr id="15" name="Group 14"/>
          <p:cNvGrpSpPr/>
          <p:nvPr/>
        </p:nvGrpSpPr>
        <p:grpSpPr>
          <a:xfrm>
            <a:off x="7592518" y="3473970"/>
            <a:ext cx="1371600" cy="1652666"/>
            <a:chOff x="721356" y="2357959"/>
            <a:chExt cx="2008936" cy="990600"/>
          </a:xfrm>
          <a:solidFill>
            <a:schemeClr val="bg1"/>
          </a:solidFill>
        </p:grpSpPr>
        <p:sp>
          <p:nvSpPr>
            <p:cNvPr id="16" name="Rounded Rectangle 15"/>
            <p:cNvSpPr/>
            <p:nvPr/>
          </p:nvSpPr>
          <p:spPr>
            <a:xfrm>
              <a:off x="721356" y="2357959"/>
              <a:ext cx="2008936" cy="990600"/>
            </a:xfrm>
            <a:prstGeom prst="roundRect">
              <a:avLst>
                <a:gd name="adj" fmla="val 10000"/>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7" name="Rounded Rectangle 4"/>
            <p:cNvSpPr/>
            <p:nvPr/>
          </p:nvSpPr>
          <p:spPr>
            <a:xfrm>
              <a:off x="757315" y="2393917"/>
              <a:ext cx="1972977" cy="8784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1400" dirty="0" smtClean="0">
                  <a:solidFill>
                    <a:schemeClr val="tx1"/>
                  </a:solidFill>
                </a:rPr>
                <a:t>Satellite Center, </a:t>
              </a:r>
              <a:br>
                <a:rPr lang="en-US" sz="1400" dirty="0" smtClean="0">
                  <a:solidFill>
                    <a:schemeClr val="tx1"/>
                  </a:solidFill>
                </a:rPr>
              </a:br>
              <a:endParaRPr lang="en-US" sz="1400" dirty="0" smtClean="0">
                <a:solidFill>
                  <a:schemeClr val="tx1"/>
                </a:solidFill>
              </a:endParaRPr>
            </a:p>
            <a:p>
              <a:pPr lvl="0" algn="ctr" defTabSz="1422400">
                <a:lnSpc>
                  <a:spcPct val="90000"/>
                </a:lnSpc>
                <a:spcBef>
                  <a:spcPct val="0"/>
                </a:spcBef>
                <a:spcAft>
                  <a:spcPct val="35000"/>
                </a:spcAft>
              </a:pPr>
              <a:r>
                <a:rPr lang="en-US" sz="1400" dirty="0" smtClean="0">
                  <a:solidFill>
                    <a:schemeClr val="tx1"/>
                  </a:solidFill>
                </a:rPr>
                <a:t>Australia,</a:t>
              </a:r>
              <a:br>
                <a:rPr lang="en-US" sz="1400" dirty="0" smtClean="0">
                  <a:solidFill>
                    <a:schemeClr val="tx1"/>
                  </a:solidFill>
                </a:rPr>
              </a:br>
              <a:r>
                <a:rPr lang="en-US" sz="1400" b="1" dirty="0" smtClean="0">
                  <a:solidFill>
                    <a:schemeClr val="tx1"/>
                  </a:solidFill>
                </a:rPr>
                <a:t>1</a:t>
              </a:r>
              <a:r>
                <a:rPr lang="en-US" sz="1400" dirty="0" smtClean="0">
                  <a:solidFill>
                    <a:schemeClr val="tx1"/>
                  </a:solidFill>
                </a:rPr>
                <a:t> employee</a:t>
              </a:r>
              <a:r>
                <a:rPr lang="en-US" sz="1200" dirty="0" smtClean="0">
                  <a:solidFill>
                    <a:schemeClr val="tx1"/>
                  </a:solidFill>
                </a:rPr>
                <a:t/>
              </a:r>
              <a:br>
                <a:rPr lang="en-US" sz="1200" dirty="0" smtClean="0">
                  <a:solidFill>
                    <a:schemeClr val="tx1"/>
                  </a:solidFill>
                </a:rPr>
              </a:br>
              <a:endParaRPr lang="en-US" sz="1200" kern="1200" dirty="0">
                <a:solidFill>
                  <a:schemeClr val="tx1"/>
                </a:solidFill>
              </a:endParaRPr>
            </a:p>
          </p:txBody>
        </p:sp>
      </p:grpSp>
      <p:cxnSp>
        <p:nvCxnSpPr>
          <p:cNvPr id="18" name="Straight Arrow Connector 17"/>
          <p:cNvCxnSpPr/>
          <p:nvPr/>
        </p:nvCxnSpPr>
        <p:spPr>
          <a:xfrm>
            <a:off x="1439056" y="2248525"/>
            <a:ext cx="1034321" cy="43471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p:cNvCxnSpPr>
          <p:nvPr/>
        </p:nvCxnSpPr>
        <p:spPr>
          <a:xfrm flipV="1">
            <a:off x="1631430" y="2953065"/>
            <a:ext cx="752007" cy="12655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1"/>
          </p:cNvCxnSpPr>
          <p:nvPr/>
        </p:nvCxnSpPr>
        <p:spPr>
          <a:xfrm rot="10800000" flipV="1">
            <a:off x="4467074" y="2001186"/>
            <a:ext cx="3134189" cy="36725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p:cNvCxnSpPr>
          <p:nvPr/>
        </p:nvCxnSpPr>
        <p:spPr>
          <a:xfrm rot="10800000" flipV="1">
            <a:off x="6520721" y="4266732"/>
            <a:ext cx="1096348" cy="42518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194873" y="5459778"/>
            <a:ext cx="8754256" cy="461665"/>
          </a:xfrm>
          <a:prstGeom prst="rect">
            <a:avLst/>
          </a:prstGeom>
          <a:noFill/>
          <a:ln w="9525">
            <a:noFill/>
            <a:miter lim="800000"/>
            <a:headEnd/>
            <a:tailEnd/>
          </a:ln>
        </p:spPr>
        <p:txBody>
          <a:bodyPr wrap="square">
            <a:spAutoFit/>
          </a:bodyPr>
          <a:lstStyle/>
          <a:p>
            <a:pPr algn="ctr"/>
            <a:r>
              <a:rPr lang="en-US" sz="2400" dirty="0" smtClean="0">
                <a:solidFill>
                  <a:schemeClr val="bg1"/>
                </a:solidFill>
                <a:latin typeface="Calibri" pitchFamily="34" charset="0"/>
              </a:rPr>
              <a:t>18 Full-Time Resources Nov/2009; 45 Full-Time Resources Nov/2010</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 calcmode="lin" valueType="num">
                                      <p:cBhvr additive="base">
                                        <p:cTn id="4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40964" name="TextBox 6"/>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BUSINESS MODEL</a:t>
            </a:r>
            <a:endParaRPr lang="en-US" sz="6000" dirty="0">
              <a:solidFill>
                <a:prstClr val="white">
                  <a:lumMod val="75000"/>
                </a:prstClr>
              </a:solidFill>
              <a:latin typeface="Verdana" pitchFamily="34" charset="0"/>
            </a:endParaRPr>
          </a:p>
        </p:txBody>
      </p:sp>
      <p:sp>
        <p:nvSpPr>
          <p:cNvPr id="43" name="Freeform 42"/>
          <p:cNvSpPr/>
          <p:nvPr/>
        </p:nvSpPr>
        <p:spPr>
          <a:xfrm flipH="1">
            <a:off x="5689600" y="1466797"/>
            <a:ext cx="3017520" cy="487680"/>
          </a:xfrm>
          <a:custGeom>
            <a:avLst/>
            <a:gdLst>
              <a:gd name="connsiteX0" fmla="*/ 0 w 1412240"/>
              <a:gd name="connsiteY0" fmla="*/ 467360 h 477520"/>
              <a:gd name="connsiteX1" fmla="*/ 741680 w 1412240"/>
              <a:gd name="connsiteY1" fmla="*/ 10160 h 477520"/>
              <a:gd name="connsiteX2" fmla="*/ 1026160 w 1412240"/>
              <a:gd name="connsiteY2" fmla="*/ 0 h 477520"/>
              <a:gd name="connsiteX3" fmla="*/ 1412240 w 1412240"/>
              <a:gd name="connsiteY3" fmla="*/ 477520 h 477520"/>
              <a:gd name="connsiteX0" fmla="*/ 0 w 1412240"/>
              <a:gd name="connsiteY0" fmla="*/ 562864 h 573024"/>
              <a:gd name="connsiteX1" fmla="*/ 741680 w 1412240"/>
              <a:gd name="connsiteY1" fmla="*/ 105664 h 573024"/>
              <a:gd name="connsiteX2" fmla="*/ 1144606 w 1412240"/>
              <a:gd name="connsiteY2" fmla="*/ 0 h 573024"/>
              <a:gd name="connsiteX3" fmla="*/ 1412240 w 1412240"/>
              <a:gd name="connsiteY3" fmla="*/ 573024 h 573024"/>
              <a:gd name="connsiteX0" fmla="*/ 0 w 1412240"/>
              <a:gd name="connsiteY0" fmla="*/ 562864 h 573024"/>
              <a:gd name="connsiteX1" fmla="*/ 887460 w 1412240"/>
              <a:gd name="connsiteY1" fmla="*/ 22098 h 573024"/>
              <a:gd name="connsiteX2" fmla="*/ 1144606 w 1412240"/>
              <a:gd name="connsiteY2" fmla="*/ 0 h 573024"/>
              <a:gd name="connsiteX3" fmla="*/ 1412240 w 1412240"/>
              <a:gd name="connsiteY3" fmla="*/ 573024 h 573024"/>
            </a:gdLst>
            <a:ahLst/>
            <a:cxnLst>
              <a:cxn ang="0">
                <a:pos x="connsiteX0" y="connsiteY0"/>
              </a:cxn>
              <a:cxn ang="0">
                <a:pos x="connsiteX1" y="connsiteY1"/>
              </a:cxn>
              <a:cxn ang="0">
                <a:pos x="connsiteX2" y="connsiteY2"/>
              </a:cxn>
              <a:cxn ang="0">
                <a:pos x="connsiteX3" y="connsiteY3"/>
              </a:cxn>
            </a:cxnLst>
            <a:rect l="l" t="t" r="r" b="b"/>
            <a:pathLst>
              <a:path w="1412240" h="573024">
                <a:moveTo>
                  <a:pt x="0" y="562864"/>
                </a:moveTo>
                <a:lnTo>
                  <a:pt x="887460" y="22098"/>
                </a:lnTo>
                <a:lnTo>
                  <a:pt x="1144606" y="0"/>
                </a:lnTo>
                <a:lnTo>
                  <a:pt x="1412240" y="573024"/>
                </a:lnTo>
              </a:path>
            </a:pathLst>
          </a:custGeom>
          <a:gradFill>
            <a:gsLst>
              <a:gs pos="50000">
                <a:sysClr val="window" lastClr="FFFFFF">
                  <a:lumMod val="75000"/>
                  <a:alpha val="68000"/>
                </a:sysClr>
              </a:gs>
              <a:gs pos="100000">
                <a:srgbClr val="4F81BD">
                  <a:tint val="23500"/>
                  <a:satMod val="160000"/>
                  <a:alpha val="15000"/>
                </a:srgbClr>
              </a:gs>
            </a:gsLst>
            <a:lin ang="5400000" scaled="0"/>
          </a:gra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44" name="Freeform 43"/>
          <p:cNvSpPr/>
          <p:nvPr/>
        </p:nvSpPr>
        <p:spPr>
          <a:xfrm>
            <a:off x="406400" y="1466797"/>
            <a:ext cx="3149600" cy="487680"/>
          </a:xfrm>
          <a:custGeom>
            <a:avLst/>
            <a:gdLst>
              <a:gd name="connsiteX0" fmla="*/ 0 w 1412240"/>
              <a:gd name="connsiteY0" fmla="*/ 467360 h 477520"/>
              <a:gd name="connsiteX1" fmla="*/ 741680 w 1412240"/>
              <a:gd name="connsiteY1" fmla="*/ 10160 h 477520"/>
              <a:gd name="connsiteX2" fmla="*/ 1026160 w 1412240"/>
              <a:gd name="connsiteY2" fmla="*/ 0 h 477520"/>
              <a:gd name="connsiteX3" fmla="*/ 1412240 w 1412240"/>
              <a:gd name="connsiteY3" fmla="*/ 477520 h 477520"/>
              <a:gd name="connsiteX0" fmla="*/ 0 w 1412240"/>
              <a:gd name="connsiteY0" fmla="*/ 562864 h 573024"/>
              <a:gd name="connsiteX1" fmla="*/ 741680 w 1412240"/>
              <a:gd name="connsiteY1" fmla="*/ 105664 h 573024"/>
              <a:gd name="connsiteX2" fmla="*/ 1144606 w 1412240"/>
              <a:gd name="connsiteY2" fmla="*/ 0 h 573024"/>
              <a:gd name="connsiteX3" fmla="*/ 1412240 w 1412240"/>
              <a:gd name="connsiteY3" fmla="*/ 573024 h 573024"/>
              <a:gd name="connsiteX0" fmla="*/ 0 w 1412240"/>
              <a:gd name="connsiteY0" fmla="*/ 562864 h 573024"/>
              <a:gd name="connsiteX1" fmla="*/ 887460 w 1412240"/>
              <a:gd name="connsiteY1" fmla="*/ 22098 h 573024"/>
              <a:gd name="connsiteX2" fmla="*/ 1144606 w 1412240"/>
              <a:gd name="connsiteY2" fmla="*/ 0 h 573024"/>
              <a:gd name="connsiteX3" fmla="*/ 1412240 w 1412240"/>
              <a:gd name="connsiteY3" fmla="*/ 573024 h 573024"/>
            </a:gdLst>
            <a:ahLst/>
            <a:cxnLst>
              <a:cxn ang="0">
                <a:pos x="connsiteX0" y="connsiteY0"/>
              </a:cxn>
              <a:cxn ang="0">
                <a:pos x="connsiteX1" y="connsiteY1"/>
              </a:cxn>
              <a:cxn ang="0">
                <a:pos x="connsiteX2" y="connsiteY2"/>
              </a:cxn>
              <a:cxn ang="0">
                <a:pos x="connsiteX3" y="connsiteY3"/>
              </a:cxn>
            </a:cxnLst>
            <a:rect l="l" t="t" r="r" b="b"/>
            <a:pathLst>
              <a:path w="1412240" h="573024">
                <a:moveTo>
                  <a:pt x="0" y="562864"/>
                </a:moveTo>
                <a:lnTo>
                  <a:pt x="887460" y="22098"/>
                </a:lnTo>
                <a:lnTo>
                  <a:pt x="1144606" y="0"/>
                </a:lnTo>
                <a:lnTo>
                  <a:pt x="1412240" y="573024"/>
                </a:lnTo>
              </a:path>
            </a:pathLst>
          </a:custGeom>
          <a:gradFill>
            <a:gsLst>
              <a:gs pos="50000">
                <a:sysClr val="window" lastClr="FFFFFF">
                  <a:lumMod val="75000"/>
                  <a:alpha val="68000"/>
                </a:sysClr>
              </a:gs>
              <a:gs pos="100000">
                <a:srgbClr val="4F81BD">
                  <a:tint val="23500"/>
                  <a:satMod val="160000"/>
                  <a:alpha val="15000"/>
                </a:srgbClr>
              </a:gs>
            </a:gsLst>
            <a:lin ang="5400000" scaled="0"/>
          </a:gra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45" name="Rounded Rectangle 44"/>
          <p:cNvSpPr/>
          <p:nvPr/>
        </p:nvSpPr>
        <p:spPr>
          <a:xfrm>
            <a:off x="460375" y="1946275"/>
            <a:ext cx="3082925" cy="3867150"/>
          </a:xfrm>
          <a:prstGeom prst="roundRect">
            <a:avLst>
              <a:gd name="adj" fmla="val 214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tIns="182880"/>
          <a:lstStyle/>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p:txBody>
      </p:sp>
      <p:sp>
        <p:nvSpPr>
          <p:cNvPr id="46" name="Rounded Rectangle 45"/>
          <p:cNvSpPr/>
          <p:nvPr/>
        </p:nvSpPr>
        <p:spPr>
          <a:xfrm>
            <a:off x="5641975" y="1946275"/>
            <a:ext cx="3081338" cy="3867150"/>
          </a:xfrm>
          <a:prstGeom prst="roundRect">
            <a:avLst>
              <a:gd name="adj" fmla="val 27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p:txBody>
      </p:sp>
      <p:sp>
        <p:nvSpPr>
          <p:cNvPr id="47" name="Rounded Rectangle 46"/>
          <p:cNvSpPr/>
          <p:nvPr/>
        </p:nvSpPr>
        <p:spPr>
          <a:xfrm>
            <a:off x="1511300" y="990599"/>
            <a:ext cx="5938838" cy="725489"/>
          </a:xfrm>
          <a:prstGeom prst="roundRect">
            <a:avLst>
              <a:gd name="adj" fmla="val 10758"/>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sysClr val="window" lastClr="FFFFFF"/>
                </a:solidFill>
                <a:effectLst/>
                <a:uLnTx/>
                <a:uFillTx/>
                <a:latin typeface="+mn-lt"/>
                <a:ea typeface="+mn-ea"/>
                <a:cs typeface="+mn-cs"/>
              </a:rPr>
              <a:t>Commercial Service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 lastClr="FFFFFF"/>
                </a:solidFill>
                <a:effectLst/>
                <a:uLnTx/>
                <a:uFillTx/>
                <a:latin typeface="+mn-lt"/>
                <a:ea typeface="+mn-ea"/>
                <a:cs typeface="+mn-cs"/>
              </a:rPr>
              <a:t>Hosters</a:t>
            </a:r>
            <a:r>
              <a:rPr kumimoji="0" lang="en-US" sz="1800" b="0" i="0" u="none" strike="noStrike" kern="0" cap="none" spc="0" normalizeH="0" baseline="0" noProof="0" dirty="0">
                <a:ln>
                  <a:noFill/>
                </a:ln>
                <a:solidFill>
                  <a:sysClr val="window" lastClr="FFFFFF"/>
                </a:solidFill>
                <a:effectLst/>
                <a:uLnTx/>
                <a:uFillTx/>
                <a:latin typeface="+mn-lt"/>
                <a:ea typeface="+mn-ea"/>
                <a:cs typeface="+mn-cs"/>
              </a:rPr>
              <a:t>, </a:t>
            </a:r>
            <a:r>
              <a:rPr kumimoji="0" lang="en-US" sz="1800" b="0" i="0" u="none" strike="noStrike" kern="0" cap="none" spc="0" normalizeH="0" baseline="0" noProof="0" dirty="0" smtClean="0">
                <a:ln>
                  <a:noFill/>
                </a:ln>
                <a:solidFill>
                  <a:sysClr val="window" lastClr="FFFFFF"/>
                </a:solidFill>
                <a:effectLst/>
                <a:uLnTx/>
                <a:uFillTx/>
                <a:latin typeface="+mn-lt"/>
                <a:ea typeface="+mn-ea"/>
                <a:cs typeface="+mn-cs"/>
              </a:rPr>
              <a:t>SIs, Web Design Firms, VARs, OEM </a:t>
            </a:r>
            <a:r>
              <a:rPr kumimoji="0" lang="en-US" sz="1800" b="0" i="0" u="none" strike="noStrike" kern="0" cap="none" spc="0" normalizeH="0" baseline="0" noProof="0" dirty="0">
                <a:ln>
                  <a:noFill/>
                </a:ln>
                <a:solidFill>
                  <a:sysClr val="window" lastClr="FFFFFF"/>
                </a:solidFill>
                <a:effectLst/>
                <a:uLnTx/>
                <a:uFillTx/>
                <a:latin typeface="+mn-lt"/>
                <a:ea typeface="+mn-ea"/>
                <a:cs typeface="+mn-cs"/>
              </a:rPr>
              <a:t>Partners</a:t>
            </a:r>
          </a:p>
        </p:txBody>
      </p:sp>
      <p:sp>
        <p:nvSpPr>
          <p:cNvPr id="48" name="Rectangle 47"/>
          <p:cNvSpPr>
            <a:spLocks noChangeArrowheads="1"/>
          </p:cNvSpPr>
          <p:nvPr/>
        </p:nvSpPr>
        <p:spPr bwMode="auto">
          <a:xfrm>
            <a:off x="6232379" y="2019300"/>
            <a:ext cx="1967205"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mn-lt"/>
              </a:rPr>
              <a:t>DotNetNuke Users</a:t>
            </a:r>
          </a:p>
        </p:txBody>
      </p:sp>
      <p:sp>
        <p:nvSpPr>
          <p:cNvPr id="49" name="Freeform 48"/>
          <p:cNvSpPr/>
          <p:nvPr/>
        </p:nvSpPr>
        <p:spPr>
          <a:xfrm>
            <a:off x="3241039" y="2518348"/>
            <a:ext cx="3024849" cy="2101232"/>
          </a:xfrm>
          <a:custGeom>
            <a:avLst/>
            <a:gdLst>
              <a:gd name="connsiteX0" fmla="*/ 0 w 2905760"/>
              <a:gd name="connsiteY0" fmla="*/ 0 h 1930400"/>
              <a:gd name="connsiteX1" fmla="*/ 2885440 w 2905760"/>
              <a:gd name="connsiteY1" fmla="*/ 914400 h 1930400"/>
              <a:gd name="connsiteX2" fmla="*/ 2905760 w 2905760"/>
              <a:gd name="connsiteY2" fmla="*/ 1930400 h 1930400"/>
              <a:gd name="connsiteX3" fmla="*/ 20320 w 2905760"/>
              <a:gd name="connsiteY3" fmla="*/ 1391920 h 1930400"/>
              <a:gd name="connsiteX0" fmla="*/ 0 w 2915920"/>
              <a:gd name="connsiteY0" fmla="*/ 0 h 1473200"/>
              <a:gd name="connsiteX1" fmla="*/ 2885440 w 2915920"/>
              <a:gd name="connsiteY1" fmla="*/ 914400 h 1473200"/>
              <a:gd name="connsiteX2" fmla="*/ 2915920 w 2915920"/>
              <a:gd name="connsiteY2" fmla="*/ 1473200 h 1473200"/>
              <a:gd name="connsiteX3" fmla="*/ 20320 w 2915920"/>
              <a:gd name="connsiteY3" fmla="*/ 1391920 h 1473200"/>
              <a:gd name="connsiteX0" fmla="*/ 0 w 2956560"/>
              <a:gd name="connsiteY0" fmla="*/ 0 h 1422400"/>
              <a:gd name="connsiteX1" fmla="*/ 2885440 w 2956560"/>
              <a:gd name="connsiteY1" fmla="*/ 914400 h 1422400"/>
              <a:gd name="connsiteX2" fmla="*/ 2956560 w 2956560"/>
              <a:gd name="connsiteY2" fmla="*/ 1422400 h 1422400"/>
              <a:gd name="connsiteX3" fmla="*/ 20320 w 2956560"/>
              <a:gd name="connsiteY3" fmla="*/ 1391920 h 1422400"/>
              <a:gd name="connsiteX0" fmla="*/ 0 w 2956560"/>
              <a:gd name="connsiteY0" fmla="*/ 0 h 1422400"/>
              <a:gd name="connsiteX1" fmla="*/ 2896456 w 2956560"/>
              <a:gd name="connsiteY1" fmla="*/ 636224 h 1422400"/>
              <a:gd name="connsiteX2" fmla="*/ 2956560 w 2956560"/>
              <a:gd name="connsiteY2" fmla="*/ 1422400 h 1422400"/>
              <a:gd name="connsiteX3" fmla="*/ 20320 w 2956560"/>
              <a:gd name="connsiteY3" fmla="*/ 1391920 h 1422400"/>
              <a:gd name="connsiteX0" fmla="*/ 0 w 2923510"/>
              <a:gd name="connsiteY0" fmla="*/ 0 h 2116463"/>
              <a:gd name="connsiteX1" fmla="*/ 2896456 w 2923510"/>
              <a:gd name="connsiteY1" fmla="*/ 636224 h 2116463"/>
              <a:gd name="connsiteX2" fmla="*/ 2923510 w 2923510"/>
              <a:gd name="connsiteY2" fmla="*/ 2116463 h 2116463"/>
              <a:gd name="connsiteX3" fmla="*/ 20320 w 2923510"/>
              <a:gd name="connsiteY3" fmla="*/ 1391920 h 2116463"/>
            </a:gdLst>
            <a:ahLst/>
            <a:cxnLst>
              <a:cxn ang="0">
                <a:pos x="connsiteX0" y="connsiteY0"/>
              </a:cxn>
              <a:cxn ang="0">
                <a:pos x="connsiteX1" y="connsiteY1"/>
              </a:cxn>
              <a:cxn ang="0">
                <a:pos x="connsiteX2" y="connsiteY2"/>
              </a:cxn>
              <a:cxn ang="0">
                <a:pos x="connsiteX3" y="connsiteY3"/>
              </a:cxn>
            </a:cxnLst>
            <a:rect l="l" t="t" r="r" b="b"/>
            <a:pathLst>
              <a:path w="2923510" h="2116463">
                <a:moveTo>
                  <a:pt x="0" y="0"/>
                </a:moveTo>
                <a:lnTo>
                  <a:pt x="2896456" y="636224"/>
                </a:lnTo>
                <a:lnTo>
                  <a:pt x="2923510" y="2116463"/>
                </a:lnTo>
                <a:lnTo>
                  <a:pt x="20320" y="1391920"/>
                </a:lnTo>
              </a:path>
            </a:pathLst>
          </a:custGeom>
          <a:gradFill flip="none" rotWithShape="1">
            <a:gsLst>
              <a:gs pos="50000">
                <a:srgbClr val="4F81BD">
                  <a:lumMod val="40000"/>
                  <a:lumOff val="60000"/>
                  <a:alpha val="49000"/>
                </a:srgbClr>
              </a:gs>
              <a:gs pos="100000">
                <a:srgbClr val="4F81BD">
                  <a:lumMod val="20000"/>
                  <a:lumOff val="80000"/>
                </a:srgbClr>
              </a:gs>
            </a:gsLst>
            <a:lin ang="10800000" scaled="1"/>
            <a:tileRect/>
          </a:gra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50" name="Freeform 49"/>
          <p:cNvSpPr/>
          <p:nvPr/>
        </p:nvSpPr>
        <p:spPr>
          <a:xfrm flipV="1">
            <a:off x="3281930" y="1963059"/>
            <a:ext cx="2375804" cy="3811205"/>
          </a:xfrm>
          <a:custGeom>
            <a:avLst/>
            <a:gdLst>
              <a:gd name="connsiteX0" fmla="*/ 0 w 2905760"/>
              <a:gd name="connsiteY0" fmla="*/ 0 h 1930400"/>
              <a:gd name="connsiteX1" fmla="*/ 2885440 w 2905760"/>
              <a:gd name="connsiteY1" fmla="*/ 914400 h 1930400"/>
              <a:gd name="connsiteX2" fmla="*/ 2905760 w 2905760"/>
              <a:gd name="connsiteY2" fmla="*/ 1930400 h 1930400"/>
              <a:gd name="connsiteX3" fmla="*/ 20320 w 2905760"/>
              <a:gd name="connsiteY3" fmla="*/ 1391920 h 1930400"/>
              <a:gd name="connsiteX0" fmla="*/ 0 w 2905760"/>
              <a:gd name="connsiteY0" fmla="*/ 0 h 1930400"/>
              <a:gd name="connsiteX1" fmla="*/ 2885440 w 2905760"/>
              <a:gd name="connsiteY1" fmla="*/ 914400 h 1930400"/>
              <a:gd name="connsiteX2" fmla="*/ 2905760 w 2905760"/>
              <a:gd name="connsiteY2" fmla="*/ 1930400 h 1930400"/>
              <a:gd name="connsiteX3" fmla="*/ 10160 w 2905760"/>
              <a:gd name="connsiteY3" fmla="*/ 1223244 h 1930400"/>
              <a:gd name="connsiteX0" fmla="*/ 10160 w 2915920"/>
              <a:gd name="connsiteY0" fmla="*/ 56225 h 1986625"/>
              <a:gd name="connsiteX1" fmla="*/ 0 w 2915920"/>
              <a:gd name="connsiteY1" fmla="*/ 0 h 1986625"/>
              <a:gd name="connsiteX2" fmla="*/ 2895600 w 2915920"/>
              <a:gd name="connsiteY2" fmla="*/ 970625 h 1986625"/>
              <a:gd name="connsiteX3" fmla="*/ 2915920 w 2915920"/>
              <a:gd name="connsiteY3" fmla="*/ 1986625 h 1986625"/>
              <a:gd name="connsiteX4" fmla="*/ 20320 w 2915920"/>
              <a:gd name="connsiteY4" fmla="*/ 1279469 h 1986625"/>
              <a:gd name="connsiteX0" fmla="*/ 10160 w 2895600"/>
              <a:gd name="connsiteY0" fmla="*/ 56225 h 1452485"/>
              <a:gd name="connsiteX1" fmla="*/ 0 w 2895600"/>
              <a:gd name="connsiteY1" fmla="*/ 0 h 1452485"/>
              <a:gd name="connsiteX2" fmla="*/ 2895600 w 2895600"/>
              <a:gd name="connsiteY2" fmla="*/ 970625 h 1452485"/>
              <a:gd name="connsiteX3" fmla="*/ 2895600 w 2895600"/>
              <a:gd name="connsiteY3" fmla="*/ 1452485 h 1452485"/>
              <a:gd name="connsiteX4" fmla="*/ 20320 w 2895600"/>
              <a:gd name="connsiteY4" fmla="*/ 1279469 h 1452485"/>
              <a:gd name="connsiteX0" fmla="*/ 10160 w 2895600"/>
              <a:gd name="connsiteY0" fmla="*/ 56225 h 1452485"/>
              <a:gd name="connsiteX1" fmla="*/ 0 w 2895600"/>
              <a:gd name="connsiteY1" fmla="*/ 0 h 1452485"/>
              <a:gd name="connsiteX2" fmla="*/ 2895600 w 2895600"/>
              <a:gd name="connsiteY2" fmla="*/ 970625 h 1452485"/>
              <a:gd name="connsiteX3" fmla="*/ 2895600 w 2895600"/>
              <a:gd name="connsiteY3" fmla="*/ 1452485 h 1452485"/>
              <a:gd name="connsiteX4" fmla="*/ 20320 w 2895600"/>
              <a:gd name="connsiteY4" fmla="*/ 1185760 h 1452485"/>
              <a:gd name="connsiteX0" fmla="*/ 0 w 2885440"/>
              <a:gd name="connsiteY0" fmla="*/ 159305 h 1555565"/>
              <a:gd name="connsiteX1" fmla="*/ 9673 w 2885440"/>
              <a:gd name="connsiteY1" fmla="*/ 0 h 1555565"/>
              <a:gd name="connsiteX2" fmla="*/ 2885440 w 2885440"/>
              <a:gd name="connsiteY2" fmla="*/ 1073705 h 1555565"/>
              <a:gd name="connsiteX3" fmla="*/ 2885440 w 2885440"/>
              <a:gd name="connsiteY3" fmla="*/ 1555565 h 1555565"/>
              <a:gd name="connsiteX4" fmla="*/ 10160 w 2885440"/>
              <a:gd name="connsiteY4" fmla="*/ 1288840 h 1555565"/>
              <a:gd name="connsiteX0" fmla="*/ 0 w 2885440"/>
              <a:gd name="connsiteY0" fmla="*/ 159305 h 1480598"/>
              <a:gd name="connsiteX1" fmla="*/ 9673 w 2885440"/>
              <a:gd name="connsiteY1" fmla="*/ 0 h 1480598"/>
              <a:gd name="connsiteX2" fmla="*/ 2885440 w 2885440"/>
              <a:gd name="connsiteY2" fmla="*/ 1073705 h 1480598"/>
              <a:gd name="connsiteX3" fmla="*/ 2865607 w 2885440"/>
              <a:gd name="connsiteY3" fmla="*/ 1480598 h 1480598"/>
              <a:gd name="connsiteX4" fmla="*/ 10160 w 2885440"/>
              <a:gd name="connsiteY4" fmla="*/ 1288840 h 1480598"/>
              <a:gd name="connsiteX0" fmla="*/ 0 w 2885440"/>
              <a:gd name="connsiteY0" fmla="*/ 159305 h 3340096"/>
              <a:gd name="connsiteX1" fmla="*/ 9673 w 2885440"/>
              <a:gd name="connsiteY1" fmla="*/ 0 h 3340096"/>
              <a:gd name="connsiteX2" fmla="*/ 2885440 w 2885440"/>
              <a:gd name="connsiteY2" fmla="*/ 1073705 h 3340096"/>
              <a:gd name="connsiteX3" fmla="*/ 2284958 w 2885440"/>
              <a:gd name="connsiteY3" fmla="*/ 3340096 h 3340096"/>
              <a:gd name="connsiteX4" fmla="*/ 10160 w 2885440"/>
              <a:gd name="connsiteY4" fmla="*/ 1288840 h 3340096"/>
              <a:gd name="connsiteX0" fmla="*/ 0 w 2304790"/>
              <a:gd name="connsiteY0" fmla="*/ 355749 h 3536540"/>
              <a:gd name="connsiteX1" fmla="*/ 9673 w 2304790"/>
              <a:gd name="connsiteY1" fmla="*/ 196444 h 3536540"/>
              <a:gd name="connsiteX2" fmla="*/ 2304790 w 2304790"/>
              <a:gd name="connsiteY2" fmla="*/ 0 h 3536540"/>
              <a:gd name="connsiteX3" fmla="*/ 2284958 w 2304790"/>
              <a:gd name="connsiteY3" fmla="*/ 3536540 h 3536540"/>
              <a:gd name="connsiteX4" fmla="*/ 10160 w 2304790"/>
              <a:gd name="connsiteY4" fmla="*/ 1485284 h 3536540"/>
              <a:gd name="connsiteX0" fmla="*/ 0 w 2318850"/>
              <a:gd name="connsiteY0" fmla="*/ 355749 h 3515189"/>
              <a:gd name="connsiteX1" fmla="*/ 9673 w 2318850"/>
              <a:gd name="connsiteY1" fmla="*/ 196444 h 3515189"/>
              <a:gd name="connsiteX2" fmla="*/ 2304790 w 2318850"/>
              <a:gd name="connsiteY2" fmla="*/ 0 h 3515189"/>
              <a:gd name="connsiteX3" fmla="*/ 2318850 w 2318850"/>
              <a:gd name="connsiteY3" fmla="*/ 3515189 h 3515189"/>
              <a:gd name="connsiteX4" fmla="*/ 10160 w 2318850"/>
              <a:gd name="connsiteY4" fmla="*/ 1485284 h 351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850" h="3515189">
                <a:moveTo>
                  <a:pt x="0" y="355749"/>
                </a:moveTo>
                <a:lnTo>
                  <a:pt x="9673" y="196444"/>
                </a:lnTo>
                <a:lnTo>
                  <a:pt x="2304790" y="0"/>
                </a:lnTo>
                <a:cubicBezTo>
                  <a:pt x="2309477" y="1171730"/>
                  <a:pt x="2314163" y="2343459"/>
                  <a:pt x="2318850" y="3515189"/>
                </a:cubicBezTo>
                <a:lnTo>
                  <a:pt x="10160" y="1485284"/>
                </a:lnTo>
              </a:path>
            </a:pathLst>
          </a:custGeom>
          <a:gradFill flip="none" rotWithShape="1">
            <a:gsLst>
              <a:gs pos="50000">
                <a:sysClr val="window" lastClr="FFFFFF">
                  <a:lumMod val="75000"/>
                  <a:alpha val="68000"/>
                </a:sysClr>
              </a:gs>
              <a:gs pos="100000">
                <a:srgbClr val="4F81BD">
                  <a:tint val="23500"/>
                  <a:satMod val="160000"/>
                  <a:alpha val="15000"/>
                </a:srgbClr>
              </a:gs>
            </a:gsLst>
            <a:lin ang="10800000" scaled="1"/>
            <a:tileRect/>
          </a:gra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sp>
        <p:nvSpPr>
          <p:cNvPr id="51" name="Rounded Rectangle 50"/>
          <p:cNvSpPr/>
          <p:nvPr/>
        </p:nvSpPr>
        <p:spPr>
          <a:xfrm>
            <a:off x="6173788" y="3124200"/>
            <a:ext cx="2144712" cy="1557338"/>
          </a:xfrm>
          <a:prstGeom prst="roundRect">
            <a:avLst>
              <a:gd name="adj" fmla="val 4611"/>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mn-lt"/>
                <a:ea typeface="+mn-ea"/>
                <a:cs typeface="+mn-cs"/>
              </a:rPr>
              <a:t>DotNetNuke Corp. Customers</a:t>
            </a:r>
          </a:p>
        </p:txBody>
      </p:sp>
      <p:sp>
        <p:nvSpPr>
          <p:cNvPr id="52" name="Rounded Rectangle 51"/>
          <p:cNvSpPr/>
          <p:nvPr/>
        </p:nvSpPr>
        <p:spPr>
          <a:xfrm>
            <a:off x="684213" y="2465388"/>
            <a:ext cx="2635250" cy="1452562"/>
          </a:xfrm>
          <a:prstGeom prst="roundRect">
            <a:avLst>
              <a:gd name="adj" fmla="val 5344"/>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tIns="182880"/>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mn-lt"/>
                <a:ea typeface="+mn-ea"/>
                <a:cs typeface="+mn-cs"/>
              </a:rPr>
              <a:t>Platform</a:t>
            </a:r>
            <a:endParaRPr kumimoji="0" lang="en-US" sz="1600" b="0" i="0" u="none" strike="noStrike" kern="0" cap="none" spc="0" normalizeH="0" baseline="0" noProof="0" dirty="0">
              <a:ln>
                <a:noFill/>
              </a:ln>
              <a:solidFill>
                <a:sysClr val="windowText" lastClr="000000"/>
              </a:solidFill>
              <a:effectLst/>
              <a:uLnTx/>
              <a:uFillTx/>
              <a:latin typeface="+mn-lt"/>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mbria"/>
              <a:ea typeface="+mn-ea"/>
              <a:cs typeface="+mn-cs"/>
            </a:endParaRPr>
          </a:p>
        </p:txBody>
      </p:sp>
      <p:sp>
        <p:nvSpPr>
          <p:cNvPr id="53" name="Rounded Rectangle 52"/>
          <p:cNvSpPr/>
          <p:nvPr/>
        </p:nvSpPr>
        <p:spPr>
          <a:xfrm>
            <a:off x="1104900" y="3041650"/>
            <a:ext cx="1792288" cy="647700"/>
          </a:xfrm>
          <a:prstGeom prst="roundRect">
            <a:avLst>
              <a:gd name="adj" fmla="val 10778"/>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mn-lt"/>
                <a:ea typeface="+mn-ea"/>
                <a:cs typeface="+mn-cs"/>
              </a:rPr>
              <a:t>Commercial Editions</a:t>
            </a:r>
          </a:p>
        </p:txBody>
      </p:sp>
      <p:sp>
        <p:nvSpPr>
          <p:cNvPr id="54" name="Rectangle 53"/>
          <p:cNvSpPr/>
          <p:nvPr/>
        </p:nvSpPr>
        <p:spPr>
          <a:xfrm>
            <a:off x="3424238" y="4512040"/>
            <a:ext cx="2206625" cy="1015663"/>
          </a:xfrm>
          <a:prstGeom prst="rect">
            <a:avLst/>
          </a:prstGeom>
        </p:spPr>
        <p:txBody>
          <a:bodyPr wrap="square">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mn-lt"/>
                <a:ea typeface="+mn-ea"/>
              </a:rPr>
              <a:t>50,000 Transactions to 15,000 unique customers yearly</a:t>
            </a:r>
            <a:br>
              <a:rPr kumimoji="0" lang="en-US" sz="1600" b="0" i="0" u="none" strike="noStrike" kern="0" cap="none" spc="0" normalizeH="0" baseline="0" noProof="0" dirty="0" smtClean="0">
                <a:ln>
                  <a:noFill/>
                </a:ln>
                <a:solidFill>
                  <a:sysClr val="windowText" lastClr="000000"/>
                </a:solidFill>
                <a:effectLst/>
                <a:uLnTx/>
                <a:uFillTx/>
                <a:latin typeface="+mn-lt"/>
                <a:ea typeface="+mn-ea"/>
              </a:rPr>
            </a:br>
            <a:r>
              <a:rPr kumimoji="0" lang="en-US" sz="1600" b="1" i="0" u="none" strike="noStrike" kern="0" cap="none" spc="0" normalizeH="0" baseline="0" noProof="0" dirty="0" err="1" smtClean="0">
                <a:ln>
                  <a:noFill/>
                </a:ln>
                <a:solidFill>
                  <a:sysClr val="windowText" lastClr="000000"/>
                </a:solidFill>
                <a:effectLst/>
                <a:uLnTx/>
                <a:uFillTx/>
                <a:latin typeface="+mn-lt"/>
                <a:ea typeface="+mn-ea"/>
              </a:rPr>
              <a:t>eCommerce</a:t>
            </a:r>
            <a:r>
              <a:rPr kumimoji="0" lang="en-US" sz="1600" b="1" i="0" u="none" strike="noStrike" kern="0" cap="none" spc="0" normalizeH="0" baseline="0" noProof="0" dirty="0" smtClean="0">
                <a:ln>
                  <a:noFill/>
                </a:ln>
                <a:solidFill>
                  <a:sysClr val="windowText" lastClr="000000"/>
                </a:solidFill>
                <a:effectLst/>
                <a:uLnTx/>
                <a:uFillTx/>
                <a:latin typeface="+mn-lt"/>
                <a:ea typeface="+mn-ea"/>
              </a:rPr>
              <a:t> Sales</a:t>
            </a:r>
            <a:endParaRPr kumimoji="0" lang="en-US" sz="1600" b="1" i="0" u="none" strike="noStrike" kern="0" cap="none" spc="0" normalizeH="0" baseline="0" noProof="0" dirty="0">
              <a:ln>
                <a:noFill/>
              </a:ln>
              <a:solidFill>
                <a:sysClr val="windowText" lastClr="000000"/>
              </a:solidFill>
              <a:effectLst/>
              <a:uLnTx/>
              <a:uFillTx/>
              <a:latin typeface="+mn-lt"/>
              <a:ea typeface="+mn-ea"/>
            </a:endParaRPr>
          </a:p>
        </p:txBody>
      </p:sp>
      <p:sp>
        <p:nvSpPr>
          <p:cNvPr id="55" name="Rectangle 54"/>
          <p:cNvSpPr/>
          <p:nvPr/>
        </p:nvSpPr>
        <p:spPr>
          <a:xfrm>
            <a:off x="3433763" y="3133725"/>
            <a:ext cx="2206625" cy="784830"/>
          </a:xfrm>
          <a:prstGeom prst="rect">
            <a:avLst/>
          </a:prstGeom>
        </p:spPr>
        <p:txBody>
          <a:bodyPr>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mn-lt"/>
                <a:ea typeface="+mn-ea"/>
              </a:rPr>
              <a:t>Product Subscriptions   </a:t>
            </a:r>
            <a:r>
              <a:rPr kumimoji="0" lang="en-US" sz="1600" b="1" i="0" u="none" strike="noStrike" kern="0" cap="none" spc="0" normalizeH="0" baseline="0" noProof="0" dirty="0">
                <a:ln>
                  <a:noFill/>
                </a:ln>
                <a:solidFill>
                  <a:sysClr val="windowText" lastClr="000000"/>
                </a:solidFill>
                <a:effectLst/>
                <a:uLnTx/>
                <a:uFillTx/>
                <a:latin typeface="+mn-lt"/>
                <a:ea typeface="+mn-ea"/>
              </a:rPr>
              <a:t>Recurring Revenue Model</a:t>
            </a:r>
          </a:p>
        </p:txBody>
      </p:sp>
      <p:sp>
        <p:nvSpPr>
          <p:cNvPr id="56" name="Rounded Rectangle 55"/>
          <p:cNvSpPr/>
          <p:nvPr/>
        </p:nvSpPr>
        <p:spPr>
          <a:xfrm>
            <a:off x="474663" y="6029325"/>
            <a:ext cx="1430337" cy="36353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mn-lt"/>
                <a:ea typeface="+mn-ea"/>
                <a:cs typeface="+mn-cs"/>
              </a:rPr>
              <a:t>Module Vendors</a:t>
            </a:r>
          </a:p>
        </p:txBody>
      </p:sp>
      <p:sp>
        <p:nvSpPr>
          <p:cNvPr id="57" name="Rounded Rectangle 56"/>
          <p:cNvSpPr/>
          <p:nvPr/>
        </p:nvSpPr>
        <p:spPr>
          <a:xfrm>
            <a:off x="2063750" y="6029325"/>
            <a:ext cx="1430338" cy="36353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mn-lt"/>
                <a:ea typeface="+mn-ea"/>
                <a:cs typeface="+mn-cs"/>
              </a:rPr>
              <a:t>Skin Vendors</a:t>
            </a:r>
          </a:p>
        </p:txBody>
      </p:sp>
      <p:sp>
        <p:nvSpPr>
          <p:cNvPr id="58" name="Rounded Rectangle 57"/>
          <p:cNvSpPr/>
          <p:nvPr/>
        </p:nvSpPr>
        <p:spPr>
          <a:xfrm>
            <a:off x="684213" y="4149725"/>
            <a:ext cx="2635250" cy="1454150"/>
          </a:xfrm>
          <a:prstGeom prst="roundRect">
            <a:avLst>
              <a:gd name="adj" fmla="val 4748"/>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tIns="182880"/>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mn-lt"/>
                <a:ea typeface="+mn-ea"/>
                <a:cs typeface="+mn-cs"/>
              </a:rPr>
              <a:t>DotNetNuke Marketplace </a:t>
            </a:r>
            <a:r>
              <a:rPr kumimoji="0" lang="en-US" sz="1600" b="0" i="0" u="none" strike="noStrike" kern="0" cap="none" spc="0" normalizeH="0" baseline="0" noProof="0" dirty="0" smtClean="0">
                <a:ln>
                  <a:noFill/>
                </a:ln>
                <a:solidFill>
                  <a:sysClr val="windowText" lastClr="000000"/>
                </a:solidFill>
                <a:effectLst/>
                <a:uLnTx/>
                <a:uFillTx/>
                <a:latin typeface="+mn-lt"/>
                <a:ea typeface="+mn-ea"/>
                <a:cs typeface="+mn-cs"/>
              </a:rPr>
              <a:t>(Modules </a:t>
            </a:r>
            <a:r>
              <a:rPr kumimoji="0" lang="en-US" sz="1600" b="0" i="0" u="none" strike="noStrike" kern="0" cap="none" spc="0" normalizeH="0" baseline="0" noProof="0" dirty="0">
                <a:ln>
                  <a:noFill/>
                </a:ln>
                <a:solidFill>
                  <a:sysClr val="windowText" lastClr="000000"/>
                </a:solidFill>
                <a:effectLst/>
                <a:uLnTx/>
                <a:uFillTx/>
                <a:latin typeface="+mn-lt"/>
                <a:ea typeface="+mn-ea"/>
                <a:cs typeface="+mn-cs"/>
              </a:rPr>
              <a:t>and Skins)</a:t>
            </a: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ysClr val="windowText" lastClr="000000"/>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ysClr val="windowText" lastClr="000000"/>
              </a:solidFill>
              <a:effectLst/>
              <a:uLnTx/>
              <a:uFillTx/>
              <a:latin typeface="Cambria"/>
              <a:ea typeface="+mn-ea"/>
              <a:cs typeface="+mn-cs"/>
            </a:endParaRPr>
          </a:p>
          <a:p>
            <a:pPr marL="0" marR="0" lvl="0" indent="0" algn="ctr"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ysClr val="windowText" lastClr="000000"/>
              </a:solidFill>
              <a:effectLst/>
              <a:uLnTx/>
              <a:uFillTx/>
              <a:latin typeface="Cambria"/>
              <a:ea typeface="+mn-ea"/>
              <a:cs typeface="+mn-cs"/>
            </a:endParaRPr>
          </a:p>
        </p:txBody>
      </p:sp>
      <p:sp>
        <p:nvSpPr>
          <p:cNvPr id="59" name="Rounded Rectangle 58"/>
          <p:cNvSpPr/>
          <p:nvPr/>
        </p:nvSpPr>
        <p:spPr>
          <a:xfrm>
            <a:off x="1104900" y="4851400"/>
            <a:ext cx="1792288" cy="646113"/>
          </a:xfrm>
          <a:prstGeom prst="roundRect">
            <a:avLst>
              <a:gd name="adj" fmla="val 10778"/>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mbria"/>
              <a:ea typeface="+mn-ea"/>
              <a:cs typeface="+mn-cs"/>
            </a:endParaRPr>
          </a:p>
        </p:txBody>
      </p:sp>
      <p:pic>
        <p:nvPicPr>
          <p:cNvPr id="60" name="Picture 4" descr="\\Eric-pauls-power-mac-g5.local\desktop\Graphic Tank\Picture 4.png"/>
          <p:cNvPicPr>
            <a:picLocks noChangeAspect="1" noChangeArrowheads="1"/>
          </p:cNvPicPr>
          <p:nvPr/>
        </p:nvPicPr>
        <p:blipFill>
          <a:blip r:embed="rId4" cstate="print"/>
          <a:srcRect/>
          <a:stretch>
            <a:fillRect/>
          </a:stretch>
        </p:blipFill>
        <p:spPr bwMode="auto">
          <a:xfrm>
            <a:off x="1673225" y="5005388"/>
            <a:ext cx="450850" cy="412750"/>
          </a:xfrm>
          <a:prstGeom prst="rect">
            <a:avLst/>
          </a:prstGeom>
          <a:noFill/>
          <a:effectLst>
            <a:outerShdw blurRad="50800" dist="38100" dir="2700000" algn="tl" rotWithShape="0">
              <a:prstClr val="black">
                <a:alpha val="40000"/>
              </a:prstClr>
            </a:outerShdw>
          </a:effectLst>
        </p:spPr>
      </p:pic>
      <p:pic>
        <p:nvPicPr>
          <p:cNvPr id="61" name="Picture 5" descr="\\Eric-pauls-power-mac-g5.local\desktop\Graphic Tank\Picture 5.png"/>
          <p:cNvPicPr>
            <a:picLocks noChangeAspect="1" noChangeArrowheads="1"/>
          </p:cNvPicPr>
          <p:nvPr/>
        </p:nvPicPr>
        <p:blipFill>
          <a:blip r:embed="rId5" cstate="print"/>
          <a:srcRect/>
          <a:stretch>
            <a:fillRect/>
          </a:stretch>
        </p:blipFill>
        <p:spPr bwMode="auto">
          <a:xfrm>
            <a:off x="2008188" y="4899025"/>
            <a:ext cx="338137" cy="381000"/>
          </a:xfrm>
          <a:prstGeom prst="rect">
            <a:avLst/>
          </a:prstGeom>
          <a:noFill/>
          <a:effectLst>
            <a:outerShdw blurRad="50800" dist="38100" dir="2700000" algn="tl" rotWithShape="0">
              <a:prstClr val="black">
                <a:alpha val="40000"/>
              </a:prstClr>
            </a:outerShdw>
          </a:effectLst>
        </p:spPr>
      </p:pic>
      <p:pic>
        <p:nvPicPr>
          <p:cNvPr id="62" name="Picture 2" descr="\\Eric-pauls-power-mac-g5.local\desktop\Graphic Tank\Picture 2.png"/>
          <p:cNvPicPr>
            <a:picLocks noChangeAspect="1" noChangeArrowheads="1"/>
          </p:cNvPicPr>
          <p:nvPr/>
        </p:nvPicPr>
        <p:blipFill>
          <a:blip r:embed="rId6" cstate="print"/>
          <a:srcRect/>
          <a:stretch>
            <a:fillRect/>
          </a:stretch>
        </p:blipFill>
        <p:spPr bwMode="auto">
          <a:xfrm>
            <a:off x="1212850" y="4905375"/>
            <a:ext cx="646113" cy="469900"/>
          </a:xfrm>
          <a:prstGeom prst="rect">
            <a:avLst/>
          </a:prstGeom>
          <a:noFill/>
          <a:effectLst>
            <a:outerShdw blurRad="50800" dist="38100" dir="2700000" algn="tl" rotWithShape="0">
              <a:prstClr val="black">
                <a:alpha val="40000"/>
              </a:prstClr>
            </a:outerShdw>
          </a:effectLst>
        </p:spPr>
      </p:pic>
      <p:pic>
        <p:nvPicPr>
          <p:cNvPr id="63" name="Picture 3" descr="\\Eric-pauls-power-mac-g5.local\desktop\Graphic Tank\Picture 3.png"/>
          <p:cNvPicPr>
            <a:picLocks noChangeAspect="1" noChangeArrowheads="1"/>
          </p:cNvPicPr>
          <p:nvPr/>
        </p:nvPicPr>
        <p:blipFill>
          <a:blip r:embed="rId7" cstate="print"/>
          <a:srcRect/>
          <a:stretch>
            <a:fillRect/>
          </a:stretch>
        </p:blipFill>
        <p:spPr bwMode="auto">
          <a:xfrm>
            <a:off x="2251075" y="4957763"/>
            <a:ext cx="496888" cy="425450"/>
          </a:xfrm>
          <a:prstGeom prst="rect">
            <a:avLst/>
          </a:prstGeom>
          <a:noFill/>
          <a:effectLst>
            <a:outerShdw blurRad="50800" dist="38100" dir="2700000" algn="tl" rotWithShape="0">
              <a:prstClr val="black">
                <a:alpha val="40000"/>
              </a:prstClr>
            </a:outerShdw>
          </a:effectLst>
        </p:spPr>
      </p:pic>
      <p:sp>
        <p:nvSpPr>
          <p:cNvPr id="64" name="Rectangle 63"/>
          <p:cNvSpPr>
            <a:spLocks noChangeArrowheads="1"/>
          </p:cNvSpPr>
          <p:nvPr/>
        </p:nvSpPr>
        <p:spPr bwMode="auto">
          <a:xfrm>
            <a:off x="847734" y="1991818"/>
            <a:ext cx="2188420"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 lastClr="FFFFFF"/>
                </a:solidFill>
                <a:effectLst/>
                <a:uLnTx/>
                <a:uFillTx/>
                <a:latin typeface="+mn-lt"/>
              </a:rPr>
              <a:t>DotNetNuke</a:t>
            </a:r>
            <a:r>
              <a:rPr kumimoji="0" lang="en-US" sz="1800" b="1" i="0" u="none" strike="noStrike" kern="0" cap="none" spc="0" normalizeH="0" baseline="0" noProof="0" dirty="0">
                <a:ln>
                  <a:noFill/>
                </a:ln>
                <a:solidFill>
                  <a:sysClr val="window" lastClr="FFFFFF"/>
                </a:solidFill>
                <a:effectLst/>
                <a:uLnTx/>
                <a:uFillTx/>
                <a:latin typeface="+mn-lt"/>
              </a:rPr>
              <a:t> </a:t>
            </a:r>
            <a:r>
              <a:rPr kumimoji="0" lang="en-US" sz="1800" b="1" i="0" u="none" strike="noStrike" kern="0" cap="none" spc="0" normalizeH="0" baseline="0" noProof="0" dirty="0" smtClean="0">
                <a:ln>
                  <a:noFill/>
                </a:ln>
                <a:solidFill>
                  <a:sysClr val="window" lastClr="FFFFFF"/>
                </a:solidFill>
                <a:effectLst/>
                <a:uLnTx/>
                <a:uFillTx/>
                <a:latin typeface="+mn-lt"/>
              </a:rPr>
              <a:t>Product</a:t>
            </a:r>
            <a:endParaRPr kumimoji="0" lang="en-US" sz="1800" b="1" i="0" u="none" strike="noStrike" kern="0" cap="none" spc="0" normalizeH="0" baseline="0" noProof="0" dirty="0">
              <a:ln>
                <a:noFill/>
              </a:ln>
              <a:solidFill>
                <a:sysClr val="window" lastClr="FFFFFF"/>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ppt_x"/>
                                          </p:val>
                                        </p:tav>
                                        <p:tav tm="100000">
                                          <p:val>
                                            <p:strVal val="#ppt_x"/>
                                          </p:val>
                                        </p:tav>
                                      </p:tavLst>
                                    </p:anim>
                                    <p:anim calcmode="lin" valueType="num">
                                      <p:cBhvr additive="base">
                                        <p:cTn id="26" dur="500" fill="hold"/>
                                        <p:tgtEl>
                                          <p:spTgt spid="5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ppt_x"/>
                                          </p:val>
                                        </p:tav>
                                        <p:tav tm="100000">
                                          <p:val>
                                            <p:strVal val="#ppt_x"/>
                                          </p:val>
                                        </p:tav>
                                      </p:tavLst>
                                    </p:anim>
                                    <p:anim calcmode="lin" valueType="num">
                                      <p:cBhvr additive="base">
                                        <p:cTn id="30" dur="500" fill="hold"/>
                                        <p:tgtEl>
                                          <p:spTgt spid="5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fill="hold"/>
                                        <p:tgtEl>
                                          <p:spTgt spid="63"/>
                                        </p:tgtEl>
                                        <p:attrNameLst>
                                          <p:attrName>ppt_x</p:attrName>
                                        </p:attrNameLst>
                                      </p:cBhvr>
                                      <p:tavLst>
                                        <p:tav tm="0">
                                          <p:val>
                                            <p:strVal val="#ppt_x"/>
                                          </p:val>
                                        </p:tav>
                                        <p:tav tm="100000">
                                          <p:val>
                                            <p:strVal val="#ppt_x"/>
                                          </p:val>
                                        </p:tav>
                                      </p:tavLst>
                                    </p:anim>
                                    <p:anim calcmode="lin" valueType="num">
                                      <p:cBhvr additive="base">
                                        <p:cTn id="34" dur="500" fill="hold"/>
                                        <p:tgtEl>
                                          <p:spTgt spid="6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fill="hold"/>
                                        <p:tgtEl>
                                          <p:spTgt spid="61"/>
                                        </p:tgtEl>
                                        <p:attrNameLst>
                                          <p:attrName>ppt_x</p:attrName>
                                        </p:attrNameLst>
                                      </p:cBhvr>
                                      <p:tavLst>
                                        <p:tav tm="0">
                                          <p:val>
                                            <p:strVal val="#ppt_x"/>
                                          </p:val>
                                        </p:tav>
                                        <p:tav tm="100000">
                                          <p:val>
                                            <p:strVal val="#ppt_x"/>
                                          </p:val>
                                        </p:tav>
                                      </p:tavLst>
                                    </p:anim>
                                    <p:anim calcmode="lin" valueType="num">
                                      <p:cBhvr additive="base">
                                        <p:cTn id="38" dur="500" fill="hold"/>
                                        <p:tgtEl>
                                          <p:spTgt spid="6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ppt_x"/>
                                          </p:val>
                                        </p:tav>
                                        <p:tav tm="100000">
                                          <p:val>
                                            <p:strVal val="#ppt_x"/>
                                          </p:val>
                                        </p:tav>
                                      </p:tavLst>
                                    </p:anim>
                                    <p:anim calcmode="lin" valueType="num">
                                      <p:cBhvr additive="base">
                                        <p:cTn id="50" dur="500" fill="hold"/>
                                        <p:tgtEl>
                                          <p:spTgt spid="5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ppt_x"/>
                                          </p:val>
                                        </p:tav>
                                        <p:tav tm="100000">
                                          <p:val>
                                            <p:strVal val="#ppt_x"/>
                                          </p:val>
                                        </p:tav>
                                      </p:tavLst>
                                    </p:anim>
                                    <p:anim calcmode="lin" valueType="num">
                                      <p:cBhvr additive="base">
                                        <p:cTn id="54" dur="500" fill="hold"/>
                                        <p:tgtEl>
                                          <p:spTgt spid="5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ppt_x"/>
                                          </p:val>
                                        </p:tav>
                                        <p:tav tm="100000">
                                          <p:val>
                                            <p:strVal val="#ppt_x"/>
                                          </p:val>
                                        </p:tav>
                                      </p:tavLst>
                                    </p:anim>
                                    <p:anim calcmode="lin" valueType="num">
                                      <p:cBhvr additive="base">
                                        <p:cTn id="58" dur="500" fill="hold"/>
                                        <p:tgtEl>
                                          <p:spTgt spid="5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ppt_x"/>
                                          </p:val>
                                        </p:tav>
                                        <p:tav tm="100000">
                                          <p:val>
                                            <p:strVal val="#ppt_x"/>
                                          </p:val>
                                        </p:tav>
                                      </p:tavLst>
                                    </p:anim>
                                    <p:anim calcmode="lin" valueType="num">
                                      <p:cBhvr additive="base">
                                        <p:cTn id="72" dur="500" fill="hold"/>
                                        <p:tgtEl>
                                          <p:spTgt spid="4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7" grpId="0" animBg="1"/>
      <p:bldP spid="49" grpId="0" animBg="1"/>
      <p:bldP spid="50" grpId="0" animBg="1"/>
      <p:bldP spid="51" grpId="0" animBg="1"/>
      <p:bldP spid="53" grpId="0" animBg="1"/>
      <p:bldP spid="54" grpId="0"/>
      <p:bldP spid="55" grpId="0"/>
      <p:bldP spid="56" grpId="0" animBg="1"/>
      <p:bldP spid="57" grpId="0" animBg="1"/>
      <p:bldP spid="58" grpId="0"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0419"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PRODUCTS</a:t>
            </a:r>
            <a:endParaRPr lang="en-US" sz="6000" dirty="0">
              <a:solidFill>
                <a:schemeClr val="bg1">
                  <a:lumMod val="75000"/>
                </a:schemeClr>
              </a:solidFill>
              <a:latin typeface="Verdana" pitchFamily="34" charset="0"/>
            </a:endParaRPr>
          </a:p>
        </p:txBody>
      </p:sp>
      <p:graphicFrame>
        <p:nvGraphicFramePr>
          <p:cNvPr id="8" name="Table 7"/>
          <p:cNvGraphicFramePr>
            <a:graphicFrameLocks noGrp="1"/>
          </p:cNvGraphicFramePr>
          <p:nvPr/>
        </p:nvGraphicFramePr>
        <p:xfrm>
          <a:off x="449704" y="1094283"/>
          <a:ext cx="8359015" cy="4675733"/>
        </p:xfrm>
        <a:graphic>
          <a:graphicData uri="http://schemas.openxmlformats.org/drawingml/2006/table">
            <a:tbl>
              <a:tblPr firstRow="1" bandRow="1">
                <a:effectLst/>
                <a:tableStyleId>{775DCB02-9BB8-47FD-8907-85C794F793BA}</a:tableStyleId>
              </a:tblPr>
              <a:tblGrid>
                <a:gridCol w="1774999"/>
                <a:gridCol w="1357946"/>
                <a:gridCol w="2623279"/>
                <a:gridCol w="2602791"/>
              </a:tblGrid>
              <a:tr h="443643">
                <a:tc>
                  <a:txBody>
                    <a:bodyPr/>
                    <a:lstStyle/>
                    <a:p>
                      <a:pPr algn="ctr"/>
                      <a:r>
                        <a:rPr lang="en-US" sz="1400" dirty="0" smtClean="0"/>
                        <a:t>Product</a:t>
                      </a:r>
                      <a:endParaRPr lang="en-US" sz="1400" dirty="0"/>
                    </a:p>
                  </a:txBody>
                  <a:tcPr anchor="ctr" anchorCtr="1">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dirty="0" smtClean="0"/>
                        <a:t>Community</a:t>
                      </a:r>
                      <a:br>
                        <a:rPr lang="en-US" sz="1400" dirty="0" smtClean="0"/>
                      </a:br>
                      <a:r>
                        <a:rPr lang="en-US" sz="1400" dirty="0" smtClean="0"/>
                        <a:t>Edition</a:t>
                      </a:r>
                      <a:endParaRPr lang="en-US" sz="1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dirty="0" smtClean="0"/>
                        <a:t>Professional</a:t>
                      </a:r>
                      <a:br>
                        <a:rPr lang="en-US" sz="1400" dirty="0" smtClean="0"/>
                      </a:br>
                      <a:r>
                        <a:rPr lang="en-US" sz="1400" dirty="0" smtClean="0"/>
                        <a:t> Edition</a:t>
                      </a:r>
                      <a:endParaRPr lang="en-US" sz="1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dirty="0" smtClean="0"/>
                        <a:t>Enterprise </a:t>
                      </a:r>
                      <a:br>
                        <a:rPr lang="en-US" sz="1400" dirty="0" smtClean="0"/>
                      </a:br>
                      <a:r>
                        <a:rPr lang="en-US" sz="1400" dirty="0" smtClean="0"/>
                        <a:t>Edition</a:t>
                      </a:r>
                      <a:endParaRPr lang="en-US" sz="1400" dirty="0"/>
                    </a:p>
                  </a:txBody>
                  <a:tcPr anchor="ctr" anchorCtr="1">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26320">
                <a:tc>
                  <a:txBody>
                    <a:bodyPr/>
                    <a:lstStyle/>
                    <a:p>
                      <a:r>
                        <a:rPr lang="en-US" sz="1400" b="1" dirty="0" smtClean="0">
                          <a:solidFill>
                            <a:schemeClr val="tx1"/>
                          </a:solidFill>
                        </a:rPr>
                        <a:t>Target Customer</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Non-specific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dirty="0" smtClean="0">
                          <a:solidFill>
                            <a:schemeClr val="tx1"/>
                          </a:solidFill>
                        </a:rPr>
                        <a:t>Small</a:t>
                      </a:r>
                      <a:r>
                        <a:rPr lang="en-US" sz="1400" baseline="0" dirty="0" smtClean="0">
                          <a:solidFill>
                            <a:schemeClr val="tx1"/>
                          </a:solidFill>
                        </a:rPr>
                        <a:t> to Medium Sized Business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Medium  to Large Sized</a:t>
                      </a:r>
                      <a:r>
                        <a:rPr lang="en-US" sz="1400" baseline="0" dirty="0" smtClean="0">
                          <a:solidFill>
                            <a:schemeClr val="tx1"/>
                          </a:solidFill>
                        </a:rPr>
                        <a:t> </a:t>
                      </a:r>
                      <a:r>
                        <a:rPr lang="en-US" sz="1400" dirty="0" smtClean="0">
                          <a:solidFill>
                            <a:schemeClr val="tx1"/>
                          </a:solidFill>
                        </a:rPr>
                        <a:t>Enterprise</a:t>
                      </a:r>
                      <a:br>
                        <a:rPr lang="en-US" sz="1400" dirty="0" smtClean="0">
                          <a:solidFill>
                            <a:schemeClr val="tx1"/>
                          </a:solidFill>
                        </a:rPr>
                      </a:br>
                      <a:endParaRPr lang="en-US" sz="1400" dirty="0" smtClean="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60967">
                <a:tc>
                  <a:txBody>
                    <a:bodyPr/>
                    <a:lstStyle/>
                    <a:p>
                      <a:r>
                        <a:rPr lang="en-US" sz="1400" b="1" dirty="0" smtClean="0">
                          <a:solidFill>
                            <a:schemeClr val="tx1"/>
                          </a:solidFill>
                        </a:rPr>
                        <a:t>Subscription Price</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400" b="1" dirty="0" smtClean="0">
                          <a:solidFill>
                            <a:schemeClr val="tx1"/>
                          </a:solidFill>
                        </a:rPr>
                        <a:t>FREE</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400" b="1" dirty="0" smtClean="0">
                          <a:solidFill>
                            <a:schemeClr val="tx1"/>
                          </a:solidFill>
                        </a:rPr>
                        <a:t>$2499/year</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400" b="1" dirty="0" smtClean="0">
                          <a:solidFill>
                            <a:schemeClr val="tx1"/>
                          </a:solidFill>
                        </a:rPr>
                        <a:t>$4999/year</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43643">
                <a:tc>
                  <a:txBody>
                    <a:bodyPr/>
                    <a:lstStyle/>
                    <a:p>
                      <a:r>
                        <a:rPr lang="en-US" sz="1400" b="1" dirty="0" smtClean="0">
                          <a:solidFill>
                            <a:schemeClr val="tx1"/>
                          </a:solidFill>
                        </a:rPr>
                        <a:t>Standard Support</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dirty="0" smtClean="0">
                          <a:solidFill>
                            <a:schemeClr val="tx1"/>
                          </a:solidFill>
                        </a:rPr>
                        <a:t>Community</a:t>
                      </a:r>
                      <a:r>
                        <a:rPr lang="en-US" sz="1400" baseline="0" dirty="0" smtClean="0">
                          <a:solidFill>
                            <a:schemeClr val="tx1"/>
                          </a:solidFill>
                        </a:rPr>
                        <a:t> Forums</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dirty="0" smtClean="0">
                          <a:solidFill>
                            <a:schemeClr val="tx1"/>
                          </a:solidFill>
                        </a:rPr>
                        <a:t>Unlimited</a:t>
                      </a:r>
                      <a:r>
                        <a:rPr lang="en-US" sz="1400" baseline="0" dirty="0" smtClean="0">
                          <a:solidFill>
                            <a:schemeClr val="tx1"/>
                          </a:solidFill>
                        </a:rPr>
                        <a:t> </a:t>
                      </a:r>
                      <a:r>
                        <a:rPr lang="en-US" sz="1400" dirty="0" smtClean="0">
                          <a:solidFill>
                            <a:schemeClr val="tx1"/>
                          </a:solidFill>
                        </a:rPr>
                        <a:t>Web</a:t>
                      </a:r>
                      <a:r>
                        <a:rPr lang="en-US" sz="1400" baseline="0" dirty="0" smtClean="0">
                          <a:solidFill>
                            <a:schemeClr val="tx1"/>
                          </a:solidFill>
                        </a:rPr>
                        <a:t> Tickets</a:t>
                      </a:r>
                      <a:br>
                        <a:rPr lang="en-US" sz="1400" baseline="0" dirty="0" smtClean="0">
                          <a:solidFill>
                            <a:schemeClr val="tx1"/>
                          </a:solidFill>
                        </a:rPr>
                      </a:br>
                      <a:r>
                        <a:rPr lang="en-US" sz="1400" baseline="0" dirty="0" smtClean="0">
                          <a:solidFill>
                            <a:schemeClr val="tx1"/>
                          </a:solidFill>
                        </a:rPr>
                        <a:t>9-5 PST</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Unlimited Web Tickets </a:t>
                      </a:r>
                      <a:br>
                        <a:rPr lang="en-US" sz="1400" dirty="0" smtClean="0">
                          <a:solidFill>
                            <a:schemeClr val="tx1"/>
                          </a:solidFill>
                        </a:rPr>
                      </a:br>
                      <a:r>
                        <a:rPr lang="en-US" sz="1400" dirty="0" smtClean="0">
                          <a:solidFill>
                            <a:schemeClr val="tx1"/>
                          </a:solidFill>
                        </a:rPr>
                        <a:t>9-5 PST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26320">
                <a:tc>
                  <a:txBody>
                    <a:bodyPr/>
                    <a:lstStyle/>
                    <a:p>
                      <a:r>
                        <a:rPr lang="en-US" sz="1400" b="1" u="none" dirty="0" smtClean="0">
                          <a:solidFill>
                            <a:schemeClr val="tx1"/>
                          </a:solidFill>
                        </a:rPr>
                        <a:t>Elite</a:t>
                      </a:r>
                      <a:r>
                        <a:rPr lang="en-US" sz="1400" b="1" baseline="0" dirty="0" smtClean="0">
                          <a:solidFill>
                            <a:schemeClr val="tx1"/>
                          </a:solidFill>
                        </a:rPr>
                        <a:t> Support</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400" dirty="0" smtClean="0">
                          <a:solidFill>
                            <a:schemeClr val="tx1"/>
                          </a:solidFill>
                        </a:rPr>
                        <a:t>N/A</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400" dirty="0" smtClean="0">
                          <a:solidFill>
                            <a:schemeClr val="tx1"/>
                          </a:solidFill>
                        </a:rPr>
                        <a:t>+ Telephone</a:t>
                      </a:r>
                      <a:r>
                        <a:rPr lang="en-US" sz="1400" baseline="0" dirty="0" smtClean="0">
                          <a:solidFill>
                            <a:schemeClr val="tx1"/>
                          </a:solidFill>
                        </a:rPr>
                        <a:t> Support ( </a:t>
                      </a:r>
                      <a:r>
                        <a:rPr lang="en-US" sz="1400" b="1" baseline="0" dirty="0" smtClean="0">
                          <a:solidFill>
                            <a:schemeClr val="tx1"/>
                          </a:solidFill>
                        </a:rPr>
                        <a:t>$2999/yr </a:t>
                      </a:r>
                      <a:r>
                        <a:rPr lang="en-US" sz="1400" baseline="0" dirty="0" smtClean="0">
                          <a:solidFill>
                            <a:schemeClr val="tx1"/>
                          </a:solidFill>
                        </a:rPr>
                        <a:t>)</a:t>
                      </a:r>
                      <a:br>
                        <a:rPr lang="en-US" sz="1400" baseline="0" dirty="0" smtClean="0">
                          <a:solidFill>
                            <a:schemeClr val="tx1"/>
                          </a:solidFill>
                        </a:rPr>
                      </a:br>
                      <a:r>
                        <a:rPr lang="en-US" sz="1400" baseline="0" dirty="0" smtClean="0">
                          <a:solidFill>
                            <a:schemeClr val="tx1"/>
                          </a:solidFill>
                        </a:rPr>
                        <a:t>6-6 PST, Source Code</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t>
                      </a:r>
                      <a:r>
                        <a:rPr lang="en-US" sz="1400" baseline="0" dirty="0" smtClean="0">
                          <a:solidFill>
                            <a:schemeClr val="tx1"/>
                          </a:solidFill>
                        </a:rPr>
                        <a:t> </a:t>
                      </a:r>
                      <a:r>
                        <a:rPr lang="en-US" sz="1400" dirty="0" smtClean="0">
                          <a:solidFill>
                            <a:schemeClr val="tx1"/>
                          </a:solidFill>
                        </a:rPr>
                        <a:t>Telephone Support (</a:t>
                      </a:r>
                      <a:r>
                        <a:rPr lang="en-US" sz="1400" baseline="0" dirty="0" smtClean="0">
                          <a:solidFill>
                            <a:schemeClr val="tx1"/>
                          </a:solidFill>
                        </a:rPr>
                        <a:t> </a:t>
                      </a:r>
                      <a:r>
                        <a:rPr lang="en-US" sz="1400" b="1" dirty="0" smtClean="0">
                          <a:solidFill>
                            <a:schemeClr val="tx1"/>
                          </a:solidFill>
                        </a:rPr>
                        <a:t>$2999/yr </a:t>
                      </a:r>
                      <a:r>
                        <a:rPr lang="en-US" sz="1400" dirty="0" smtClean="0">
                          <a:solidFill>
                            <a:schemeClr val="tx1"/>
                          </a:solidFill>
                        </a:rPr>
                        <a:t>)</a:t>
                      </a:r>
                      <a:br>
                        <a:rPr lang="en-US" sz="1400" dirty="0" smtClean="0">
                          <a:solidFill>
                            <a:schemeClr val="tx1"/>
                          </a:solidFill>
                        </a:rPr>
                      </a:br>
                      <a:r>
                        <a:rPr lang="en-US" sz="1400" dirty="0" smtClean="0">
                          <a:solidFill>
                            <a:schemeClr val="tx1"/>
                          </a:solidFill>
                        </a:rPr>
                        <a:t>6-6 PST, Source Code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43643">
                <a:tc>
                  <a:txBody>
                    <a:bodyPr/>
                    <a:lstStyle/>
                    <a:p>
                      <a:r>
                        <a:rPr lang="en-US" sz="1400" b="1" dirty="0" smtClean="0">
                          <a:solidFill>
                            <a:schemeClr val="tx1"/>
                          </a:solidFill>
                        </a:rPr>
                        <a:t>Network Services</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dirty="0" smtClean="0">
                          <a:solidFill>
                            <a:schemeClr val="tx1"/>
                          </a:solidFill>
                        </a:rPr>
                        <a:t>None</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dirty="0" smtClean="0">
                          <a:solidFill>
                            <a:schemeClr val="tx1"/>
                          </a:solidFill>
                        </a:rPr>
                        <a:t>Security Center, Health Monitoring, App Integrity</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dirty="0" smtClean="0">
                          <a:solidFill>
                            <a:schemeClr val="tx1"/>
                          </a:solidFill>
                        </a:rPr>
                        <a:t>Security Center, Health Monitoring, App Integrity</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08996">
                <a:tc>
                  <a:txBody>
                    <a:bodyPr/>
                    <a:lstStyle/>
                    <a:p>
                      <a:r>
                        <a:rPr lang="en-US" sz="1400" b="1" dirty="0" smtClean="0">
                          <a:solidFill>
                            <a:schemeClr val="tx1"/>
                          </a:solidFill>
                        </a:rPr>
                        <a:t>Feature</a:t>
                      </a:r>
                      <a:r>
                        <a:rPr lang="en-US" sz="1400" b="1" baseline="0" dirty="0" smtClean="0">
                          <a:solidFill>
                            <a:schemeClr val="tx1"/>
                          </a:solidFill>
                        </a:rPr>
                        <a:t> Differentiation</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400" dirty="0" smtClean="0">
                          <a:solidFill>
                            <a:schemeClr val="tx1"/>
                          </a:solidFill>
                        </a:rPr>
                        <a:t>N/A</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400" baseline="0" dirty="0" smtClean="0">
                          <a:solidFill>
                            <a:schemeClr val="tx1"/>
                          </a:solidFill>
                        </a:rPr>
                        <a:t>Web Farm Support, Document Management, </a:t>
                      </a:r>
                      <a:r>
                        <a:rPr lang="en-US" sz="1400" baseline="0" dirty="0" err="1" smtClean="0">
                          <a:solidFill>
                            <a:schemeClr val="tx1"/>
                          </a:solidFill>
                        </a:rPr>
                        <a:t>Telerik</a:t>
                      </a:r>
                      <a:r>
                        <a:rPr lang="en-US" sz="1400" baseline="0" dirty="0" smtClean="0">
                          <a:solidFill>
                            <a:schemeClr val="tx1"/>
                          </a:solidFill>
                        </a:rPr>
                        <a:t> License, Extended Permissions, Page Caching</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1400" dirty="0" smtClean="0">
                          <a:solidFill>
                            <a:schemeClr val="tx1"/>
                          </a:solidFill>
                        </a:rPr>
                        <a:t>Professional Features</a:t>
                      </a:r>
                      <a:br>
                        <a:rPr lang="en-US" sz="1400" dirty="0" smtClean="0">
                          <a:solidFill>
                            <a:schemeClr val="tx1"/>
                          </a:solidFill>
                        </a:rPr>
                      </a:br>
                      <a:r>
                        <a:rPr lang="en-US" sz="1400" dirty="0" smtClean="0">
                          <a:solidFill>
                            <a:schemeClr val="tx1"/>
                          </a:solidFill>
                        </a:rPr>
                        <a:t>+ Content Staging</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513733">
                <a:tc>
                  <a:txBody>
                    <a:bodyPr/>
                    <a:lstStyle/>
                    <a:p>
                      <a:r>
                        <a:rPr lang="en-US" sz="1400" b="1" dirty="0" smtClean="0">
                          <a:solidFill>
                            <a:schemeClr val="tx1"/>
                          </a:solidFill>
                        </a:rPr>
                        <a:t>License</a:t>
                      </a:r>
                      <a:endParaRPr lang="en-US" sz="1400" b="1"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dirty="0" smtClean="0">
                          <a:solidFill>
                            <a:schemeClr val="tx1"/>
                          </a:solidFill>
                        </a:rPr>
                        <a:t>Open</a:t>
                      </a:r>
                      <a:r>
                        <a:rPr lang="en-US" sz="1400" baseline="0" dirty="0" smtClean="0">
                          <a:solidFill>
                            <a:schemeClr val="tx1"/>
                          </a:solidFill>
                        </a:rPr>
                        <a:t> Source</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dirty="0" smtClean="0">
                          <a:solidFill>
                            <a:schemeClr val="tx1"/>
                          </a:solidFill>
                        </a:rPr>
                        <a:t>Commercial</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dirty="0" smtClean="0">
                          <a:solidFill>
                            <a:schemeClr val="tx1"/>
                          </a:solidFill>
                        </a:rPr>
                        <a:t>Commercial</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407107" y="1064302"/>
            <a:ext cx="4317168" cy="4832092"/>
          </a:xfrm>
          <a:prstGeom prst="rect">
            <a:avLst/>
          </a:prstGeom>
          <a:noFill/>
          <a:ln w="9525">
            <a:noFill/>
            <a:miter lim="800000"/>
            <a:headEnd/>
            <a:tailEnd/>
          </a:ln>
        </p:spPr>
        <p:txBody>
          <a:bodyPr wrap="square">
            <a:spAutoFit/>
          </a:bodyPr>
          <a:lstStyle/>
          <a:p>
            <a:pPr algn="ctr"/>
            <a:r>
              <a:rPr lang="en-US" sz="9600" dirty="0" smtClean="0">
                <a:solidFill>
                  <a:prstClr val="white"/>
                </a:solidFill>
                <a:latin typeface="Calibri" pitchFamily="34" charset="0"/>
              </a:rPr>
              <a:t>900</a:t>
            </a:r>
            <a:endParaRPr lang="en-US" sz="9600" dirty="0">
              <a:solidFill>
                <a:prstClr val="white"/>
              </a:solidFill>
              <a:latin typeface="Calibri" pitchFamily="34" charset="0"/>
            </a:endParaRPr>
          </a:p>
          <a:p>
            <a:pPr algn="ctr"/>
            <a:endParaRPr lang="en-US" sz="2000" dirty="0">
              <a:solidFill>
                <a:prstClr val="white"/>
              </a:solidFill>
              <a:latin typeface="Calibri" pitchFamily="34" charset="0"/>
            </a:endParaRPr>
          </a:p>
          <a:p>
            <a:pPr algn="ctr"/>
            <a:r>
              <a:rPr lang="en-US" sz="4400" dirty="0" smtClean="0">
                <a:solidFill>
                  <a:prstClr val="white"/>
                </a:solidFill>
                <a:latin typeface="Calibri" pitchFamily="34" charset="0"/>
              </a:rPr>
              <a:t>In Under 20 Months!</a:t>
            </a:r>
          </a:p>
          <a:p>
            <a:pPr algn="ctr"/>
            <a:endParaRPr lang="en-US" sz="2000" dirty="0" smtClean="0">
              <a:solidFill>
                <a:prstClr val="white"/>
              </a:solidFill>
              <a:latin typeface="Calibri" pitchFamily="34" charset="0"/>
            </a:endParaRPr>
          </a:p>
          <a:p>
            <a:pPr lvl="0" algn="ctr"/>
            <a:r>
              <a:rPr lang="en-US" sz="2800" dirty="0" smtClean="0">
                <a:solidFill>
                  <a:schemeClr val="bg1"/>
                </a:solidFill>
              </a:rPr>
              <a:t>The </a:t>
            </a:r>
            <a:r>
              <a:rPr lang="en-US" sz="2800" b="1" dirty="0" smtClean="0">
                <a:solidFill>
                  <a:schemeClr val="bg1"/>
                </a:solidFill>
              </a:rPr>
              <a:t>fastest growing</a:t>
            </a:r>
            <a:r>
              <a:rPr lang="en-US" sz="2800" dirty="0" smtClean="0">
                <a:solidFill>
                  <a:schemeClr val="bg1"/>
                </a:solidFill>
              </a:rPr>
              <a:t> commercial open source CMS company ever! </a:t>
            </a:r>
          </a:p>
        </p:txBody>
      </p:sp>
      <p:sp>
        <p:nvSpPr>
          <p:cNvPr id="33795"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CUSTOMERS</a:t>
            </a:r>
            <a:endParaRPr lang="en-US" sz="6000" dirty="0">
              <a:solidFill>
                <a:prstClr val="white">
                  <a:lumMod val="75000"/>
                </a:prstClr>
              </a:solidFill>
              <a:latin typeface="Verdana" pitchFamily="34" charset="0"/>
            </a:endParaRPr>
          </a:p>
        </p:txBody>
      </p:sp>
      <p:sp>
        <p:nvSpPr>
          <p:cNvPr id="7" name="Rounded Rectangle 6"/>
          <p:cNvSpPr/>
          <p:nvPr/>
        </p:nvSpPr>
        <p:spPr>
          <a:xfrm>
            <a:off x="299804" y="839449"/>
            <a:ext cx="3492707" cy="4227226"/>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163844" name="Picture 4" descr="http://thebasketlad857.corecommerce.com/_import/_images/Preferred_Customer_Club.jpg"/>
          <p:cNvPicPr>
            <a:picLocks noChangeAspect="1" noChangeArrowheads="1"/>
          </p:cNvPicPr>
          <p:nvPr/>
        </p:nvPicPr>
        <p:blipFill>
          <a:blip r:embed="rId4" cstate="print"/>
          <a:srcRect/>
          <a:stretch>
            <a:fillRect/>
          </a:stretch>
        </p:blipFill>
        <p:spPr bwMode="auto">
          <a:xfrm>
            <a:off x="423263" y="1167620"/>
            <a:ext cx="3181350" cy="35992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33795" name="TextBox 7"/>
          <p:cNvSpPr txBox="1">
            <a:spLocks noChangeArrowheads="1"/>
          </p:cNvSpPr>
          <p:nvPr/>
        </p:nvSpPr>
        <p:spPr bwMode="auto">
          <a:xfrm>
            <a:off x="1798820" y="-142875"/>
            <a:ext cx="5276537" cy="1016000"/>
          </a:xfrm>
          <a:prstGeom prst="rect">
            <a:avLst/>
          </a:prstGeom>
          <a:noFill/>
          <a:ln w="9525">
            <a:noFill/>
            <a:miter lim="800000"/>
            <a:headEnd/>
            <a:tailEnd/>
          </a:ln>
        </p:spPr>
        <p:txBody>
          <a:bodyPr wrap="square">
            <a:spAutoFit/>
          </a:bodyPr>
          <a:lstStyle/>
          <a:p>
            <a:pPr algn="dist"/>
            <a:r>
              <a:rPr lang="en-US" sz="6000" dirty="0" smtClean="0">
                <a:solidFill>
                  <a:prstClr val="white">
                    <a:lumMod val="75000"/>
                  </a:prstClr>
                </a:solidFill>
                <a:latin typeface="Verdana" pitchFamily="34" charset="0"/>
              </a:rPr>
              <a:t>USERS</a:t>
            </a:r>
            <a:endParaRPr lang="en-US" sz="6000" dirty="0">
              <a:solidFill>
                <a:prstClr val="white">
                  <a:lumMod val="75000"/>
                </a:prstClr>
              </a:solidFill>
              <a:latin typeface="Verdana" pitchFamily="34" charset="0"/>
            </a:endParaRPr>
          </a:p>
        </p:txBody>
      </p:sp>
      <p:sp>
        <p:nvSpPr>
          <p:cNvPr id="5" name="Rounded Rectangle 4"/>
          <p:cNvSpPr/>
          <p:nvPr/>
        </p:nvSpPr>
        <p:spPr>
          <a:xfrm>
            <a:off x="299803" y="839449"/>
            <a:ext cx="8589363" cy="5696262"/>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7" name="Picture 12"/>
          <p:cNvPicPr>
            <a:picLocks noChangeAspect="1" noChangeArrowheads="1"/>
          </p:cNvPicPr>
          <p:nvPr/>
        </p:nvPicPr>
        <p:blipFill>
          <a:blip r:embed="rId4" cstate="print"/>
          <a:srcRect/>
          <a:stretch>
            <a:fillRect/>
          </a:stretch>
        </p:blipFill>
        <p:spPr bwMode="auto">
          <a:xfrm>
            <a:off x="3792355" y="2326962"/>
            <a:ext cx="3400425" cy="1387475"/>
          </a:xfrm>
          <a:prstGeom prst="rect">
            <a:avLst/>
          </a:prstGeom>
          <a:noFill/>
          <a:ln w="9525">
            <a:noFill/>
            <a:miter lim="800000"/>
            <a:headEnd/>
            <a:tailEnd/>
          </a:ln>
        </p:spPr>
      </p:pic>
      <p:pic>
        <p:nvPicPr>
          <p:cNvPr id="8" name="Picture 17"/>
          <p:cNvPicPr>
            <a:picLocks noChangeAspect="1" noChangeArrowheads="1"/>
          </p:cNvPicPr>
          <p:nvPr/>
        </p:nvPicPr>
        <p:blipFill>
          <a:blip r:embed="rId5" cstate="print"/>
          <a:srcRect/>
          <a:stretch>
            <a:fillRect/>
          </a:stretch>
        </p:blipFill>
        <p:spPr bwMode="auto">
          <a:xfrm>
            <a:off x="1652405" y="2626999"/>
            <a:ext cx="1363663" cy="287338"/>
          </a:xfrm>
          <a:prstGeom prst="rect">
            <a:avLst/>
          </a:prstGeom>
          <a:noFill/>
          <a:ln w="9525">
            <a:noFill/>
            <a:miter lim="800000"/>
            <a:headEnd/>
            <a:tailEnd/>
          </a:ln>
        </p:spPr>
      </p:pic>
      <p:pic>
        <p:nvPicPr>
          <p:cNvPr id="9" name="Picture 18"/>
          <p:cNvPicPr>
            <a:picLocks noChangeAspect="1" noChangeArrowheads="1"/>
          </p:cNvPicPr>
          <p:nvPr/>
        </p:nvPicPr>
        <p:blipFill>
          <a:blip r:embed="rId6" cstate="print"/>
          <a:srcRect/>
          <a:stretch>
            <a:fillRect/>
          </a:stretch>
        </p:blipFill>
        <p:spPr bwMode="auto">
          <a:xfrm>
            <a:off x="639580" y="1709425"/>
            <a:ext cx="831850" cy="214312"/>
          </a:xfrm>
          <a:prstGeom prst="rect">
            <a:avLst/>
          </a:prstGeom>
          <a:noFill/>
          <a:ln w="9525">
            <a:noFill/>
            <a:miter lim="800000"/>
            <a:headEnd/>
            <a:tailEnd/>
          </a:ln>
        </p:spPr>
      </p:pic>
      <p:pic>
        <p:nvPicPr>
          <p:cNvPr id="10" name="Picture 22"/>
          <p:cNvPicPr>
            <a:picLocks noChangeAspect="1" noChangeArrowheads="1"/>
          </p:cNvPicPr>
          <p:nvPr/>
        </p:nvPicPr>
        <p:blipFill>
          <a:blip r:embed="rId7" cstate="print"/>
          <a:srcRect/>
          <a:stretch>
            <a:fillRect/>
          </a:stretch>
        </p:blipFill>
        <p:spPr bwMode="auto">
          <a:xfrm>
            <a:off x="6151380" y="3088962"/>
            <a:ext cx="995363" cy="328613"/>
          </a:xfrm>
          <a:prstGeom prst="rect">
            <a:avLst/>
          </a:prstGeom>
          <a:noFill/>
          <a:ln w="9525">
            <a:noFill/>
            <a:miter lim="800000"/>
            <a:headEnd/>
            <a:tailEnd/>
          </a:ln>
        </p:spPr>
      </p:pic>
      <p:pic>
        <p:nvPicPr>
          <p:cNvPr id="11" name="Picture 24"/>
          <p:cNvPicPr>
            <a:picLocks noChangeAspect="1" noChangeArrowheads="1"/>
          </p:cNvPicPr>
          <p:nvPr/>
        </p:nvPicPr>
        <p:blipFill>
          <a:blip r:embed="rId8" cstate="print"/>
          <a:srcRect/>
          <a:stretch>
            <a:fillRect/>
          </a:stretch>
        </p:blipFill>
        <p:spPr bwMode="auto">
          <a:xfrm>
            <a:off x="3409768" y="1584012"/>
            <a:ext cx="1497012" cy="263525"/>
          </a:xfrm>
          <a:prstGeom prst="rect">
            <a:avLst/>
          </a:prstGeom>
          <a:noFill/>
          <a:ln w="9525">
            <a:noFill/>
            <a:miter lim="800000"/>
            <a:headEnd/>
            <a:tailEnd/>
          </a:ln>
        </p:spPr>
      </p:pic>
      <p:pic>
        <p:nvPicPr>
          <p:cNvPr id="12" name="Picture 19"/>
          <p:cNvPicPr>
            <a:picLocks noChangeAspect="1" noChangeArrowheads="1"/>
          </p:cNvPicPr>
          <p:nvPr/>
        </p:nvPicPr>
        <p:blipFill>
          <a:blip r:embed="rId9" cstate="print"/>
          <a:srcRect t="64214"/>
          <a:stretch>
            <a:fillRect/>
          </a:stretch>
        </p:blipFill>
        <p:spPr bwMode="auto">
          <a:xfrm>
            <a:off x="1782580" y="2990537"/>
            <a:ext cx="1727200" cy="395288"/>
          </a:xfrm>
          <a:prstGeom prst="rect">
            <a:avLst/>
          </a:prstGeom>
          <a:noFill/>
          <a:ln w="9525">
            <a:noFill/>
            <a:miter lim="800000"/>
            <a:headEnd/>
            <a:tailEnd/>
          </a:ln>
        </p:spPr>
      </p:pic>
      <p:pic>
        <p:nvPicPr>
          <p:cNvPr id="13" name="Picture 26"/>
          <p:cNvPicPr>
            <a:picLocks noChangeAspect="1" noChangeArrowheads="1"/>
          </p:cNvPicPr>
          <p:nvPr/>
        </p:nvPicPr>
        <p:blipFill>
          <a:blip r:embed="rId10" cstate="print"/>
          <a:srcRect/>
          <a:stretch>
            <a:fillRect/>
          </a:stretch>
        </p:blipFill>
        <p:spPr bwMode="auto">
          <a:xfrm>
            <a:off x="715780" y="4044637"/>
            <a:ext cx="1325562" cy="393700"/>
          </a:xfrm>
          <a:prstGeom prst="rect">
            <a:avLst/>
          </a:prstGeom>
          <a:noFill/>
          <a:ln w="9525">
            <a:noFill/>
            <a:miter lim="800000"/>
            <a:headEnd/>
            <a:tailEnd/>
          </a:ln>
        </p:spPr>
      </p:pic>
      <p:pic>
        <p:nvPicPr>
          <p:cNvPr id="14" name="Picture 27"/>
          <p:cNvPicPr>
            <a:picLocks noChangeAspect="1" noChangeArrowheads="1"/>
          </p:cNvPicPr>
          <p:nvPr/>
        </p:nvPicPr>
        <p:blipFill>
          <a:blip r:embed="rId11" cstate="print"/>
          <a:srcRect r="8170" b="50000"/>
          <a:stretch>
            <a:fillRect/>
          </a:stretch>
        </p:blipFill>
        <p:spPr bwMode="auto">
          <a:xfrm>
            <a:off x="2242955" y="3865249"/>
            <a:ext cx="1512888" cy="344488"/>
          </a:xfrm>
          <a:prstGeom prst="rect">
            <a:avLst/>
          </a:prstGeom>
          <a:noFill/>
          <a:ln w="9525">
            <a:noFill/>
            <a:miter lim="800000"/>
            <a:headEnd/>
            <a:tailEnd/>
          </a:ln>
        </p:spPr>
      </p:pic>
      <p:pic>
        <p:nvPicPr>
          <p:cNvPr id="15" name="Picture 29"/>
          <p:cNvPicPr>
            <a:picLocks noChangeAspect="1" noChangeArrowheads="1"/>
          </p:cNvPicPr>
          <p:nvPr/>
        </p:nvPicPr>
        <p:blipFill>
          <a:blip r:embed="rId12" cstate="print"/>
          <a:srcRect/>
          <a:stretch>
            <a:fillRect/>
          </a:stretch>
        </p:blipFill>
        <p:spPr bwMode="auto">
          <a:xfrm>
            <a:off x="7429317" y="3447737"/>
            <a:ext cx="1135063" cy="790575"/>
          </a:xfrm>
          <a:prstGeom prst="rect">
            <a:avLst/>
          </a:prstGeom>
          <a:noFill/>
          <a:ln w="9525">
            <a:noFill/>
            <a:miter lim="800000"/>
            <a:headEnd/>
            <a:tailEnd/>
          </a:ln>
        </p:spPr>
      </p:pic>
      <p:pic>
        <p:nvPicPr>
          <p:cNvPr id="16" name="Picture 30"/>
          <p:cNvPicPr>
            <a:picLocks noChangeAspect="1" noChangeArrowheads="1"/>
          </p:cNvPicPr>
          <p:nvPr/>
        </p:nvPicPr>
        <p:blipFill>
          <a:blip r:embed="rId13" cstate="print"/>
          <a:srcRect/>
          <a:stretch>
            <a:fillRect/>
          </a:stretch>
        </p:blipFill>
        <p:spPr bwMode="auto">
          <a:xfrm>
            <a:off x="7591243" y="2152337"/>
            <a:ext cx="592137" cy="631825"/>
          </a:xfrm>
          <a:prstGeom prst="rect">
            <a:avLst/>
          </a:prstGeom>
          <a:noFill/>
          <a:ln w="9525">
            <a:noFill/>
            <a:miter lim="800000"/>
            <a:headEnd/>
            <a:tailEnd/>
          </a:ln>
        </p:spPr>
      </p:pic>
      <p:pic>
        <p:nvPicPr>
          <p:cNvPr id="17" name="Picture 32"/>
          <p:cNvPicPr>
            <a:picLocks noChangeAspect="1" noChangeArrowheads="1"/>
          </p:cNvPicPr>
          <p:nvPr/>
        </p:nvPicPr>
        <p:blipFill>
          <a:blip r:embed="rId14" cstate="print"/>
          <a:srcRect/>
          <a:stretch>
            <a:fillRect/>
          </a:stretch>
        </p:blipFill>
        <p:spPr bwMode="auto">
          <a:xfrm>
            <a:off x="7507105" y="2858775"/>
            <a:ext cx="904875" cy="436562"/>
          </a:xfrm>
          <a:prstGeom prst="rect">
            <a:avLst/>
          </a:prstGeom>
          <a:noFill/>
          <a:ln w="9525">
            <a:noFill/>
            <a:miter lim="800000"/>
            <a:headEnd/>
            <a:tailEnd/>
          </a:ln>
        </p:spPr>
      </p:pic>
      <p:pic>
        <p:nvPicPr>
          <p:cNvPr id="18" name="Picture 33"/>
          <p:cNvPicPr>
            <a:picLocks noChangeAspect="1" noChangeArrowheads="1"/>
          </p:cNvPicPr>
          <p:nvPr/>
        </p:nvPicPr>
        <p:blipFill>
          <a:blip r:embed="rId15" cstate="print"/>
          <a:srcRect/>
          <a:stretch>
            <a:fillRect/>
          </a:stretch>
        </p:blipFill>
        <p:spPr bwMode="auto">
          <a:xfrm>
            <a:off x="5897380" y="3600137"/>
            <a:ext cx="1447800" cy="277812"/>
          </a:xfrm>
          <a:prstGeom prst="rect">
            <a:avLst/>
          </a:prstGeom>
          <a:noFill/>
          <a:ln w="9525">
            <a:noFill/>
            <a:miter lim="800000"/>
            <a:headEnd/>
            <a:tailEnd/>
          </a:ln>
        </p:spPr>
      </p:pic>
      <p:pic>
        <p:nvPicPr>
          <p:cNvPr id="19" name="Picture 36"/>
          <p:cNvPicPr>
            <a:picLocks noChangeAspect="1" noChangeArrowheads="1"/>
          </p:cNvPicPr>
          <p:nvPr/>
        </p:nvPicPr>
        <p:blipFill>
          <a:blip r:embed="rId16" cstate="print"/>
          <a:srcRect/>
          <a:stretch>
            <a:fillRect/>
          </a:stretch>
        </p:blipFill>
        <p:spPr bwMode="auto">
          <a:xfrm>
            <a:off x="563380" y="2676618"/>
            <a:ext cx="888023" cy="501569"/>
          </a:xfrm>
          <a:prstGeom prst="ellipse">
            <a:avLst/>
          </a:prstGeom>
          <a:ln>
            <a:noFill/>
          </a:ln>
          <a:effectLst>
            <a:softEdge rad="12700"/>
          </a:effectLst>
        </p:spPr>
      </p:pic>
      <p:pic>
        <p:nvPicPr>
          <p:cNvPr id="20" name="Picture 37"/>
          <p:cNvPicPr>
            <a:picLocks noChangeAspect="1" noChangeArrowheads="1"/>
          </p:cNvPicPr>
          <p:nvPr/>
        </p:nvPicPr>
        <p:blipFill>
          <a:blip r:embed="rId17" cstate="print"/>
          <a:srcRect/>
          <a:stretch>
            <a:fillRect/>
          </a:stretch>
        </p:blipFill>
        <p:spPr bwMode="auto">
          <a:xfrm>
            <a:off x="6125980" y="4079562"/>
            <a:ext cx="850900" cy="587375"/>
          </a:xfrm>
          <a:prstGeom prst="rect">
            <a:avLst/>
          </a:prstGeom>
          <a:noFill/>
          <a:ln w="9525">
            <a:noFill/>
            <a:miter lim="800000"/>
            <a:headEnd/>
            <a:tailEnd/>
          </a:ln>
        </p:spPr>
      </p:pic>
      <p:pic>
        <p:nvPicPr>
          <p:cNvPr id="21" name="Picture 40"/>
          <p:cNvPicPr>
            <a:picLocks noChangeAspect="1" noChangeArrowheads="1"/>
          </p:cNvPicPr>
          <p:nvPr/>
        </p:nvPicPr>
        <p:blipFill>
          <a:blip r:embed="rId18" cstate="print"/>
          <a:srcRect/>
          <a:stretch>
            <a:fillRect/>
          </a:stretch>
        </p:blipFill>
        <p:spPr bwMode="auto">
          <a:xfrm>
            <a:off x="6191068" y="1542737"/>
            <a:ext cx="2152650" cy="592138"/>
          </a:xfrm>
          <a:prstGeom prst="rect">
            <a:avLst/>
          </a:prstGeom>
          <a:noFill/>
          <a:ln w="9525">
            <a:noFill/>
            <a:miter lim="800000"/>
            <a:headEnd/>
            <a:tailEnd/>
          </a:ln>
        </p:spPr>
      </p:pic>
      <p:pic>
        <p:nvPicPr>
          <p:cNvPr id="22" name="Picture 39"/>
          <p:cNvPicPr>
            <a:picLocks noChangeAspect="1" noChangeArrowheads="1"/>
          </p:cNvPicPr>
          <p:nvPr/>
        </p:nvPicPr>
        <p:blipFill>
          <a:blip r:embed="rId19" cstate="print"/>
          <a:srcRect/>
          <a:stretch>
            <a:fillRect/>
          </a:stretch>
        </p:blipFill>
        <p:spPr bwMode="auto">
          <a:xfrm>
            <a:off x="4982980" y="1771337"/>
            <a:ext cx="1171575" cy="395287"/>
          </a:xfrm>
          <a:prstGeom prst="rect">
            <a:avLst/>
          </a:prstGeom>
          <a:noFill/>
          <a:ln w="9525">
            <a:noFill/>
            <a:miter lim="800000"/>
            <a:headEnd/>
            <a:tailEnd/>
          </a:ln>
        </p:spPr>
      </p:pic>
      <p:pic>
        <p:nvPicPr>
          <p:cNvPr id="23" name="Picture 42"/>
          <p:cNvPicPr>
            <a:picLocks noChangeAspect="1" noChangeArrowheads="1"/>
          </p:cNvPicPr>
          <p:nvPr/>
        </p:nvPicPr>
        <p:blipFill>
          <a:blip r:embed="rId20" cstate="print"/>
          <a:srcRect/>
          <a:stretch>
            <a:fillRect/>
          </a:stretch>
        </p:blipFill>
        <p:spPr bwMode="auto">
          <a:xfrm>
            <a:off x="2141355" y="3433450"/>
            <a:ext cx="1393825" cy="395287"/>
          </a:xfrm>
          <a:prstGeom prst="rect">
            <a:avLst/>
          </a:prstGeom>
          <a:noFill/>
          <a:ln w="9525">
            <a:noFill/>
            <a:miter lim="800000"/>
            <a:headEnd/>
            <a:tailEnd/>
          </a:ln>
        </p:spPr>
      </p:pic>
      <p:pic>
        <p:nvPicPr>
          <p:cNvPr id="24" name="Picture 28"/>
          <p:cNvPicPr>
            <a:picLocks noChangeAspect="1" noChangeArrowheads="1"/>
          </p:cNvPicPr>
          <p:nvPr/>
        </p:nvPicPr>
        <p:blipFill>
          <a:blip r:embed="rId21" cstate="print"/>
          <a:srcRect/>
          <a:stretch>
            <a:fillRect/>
          </a:stretch>
        </p:blipFill>
        <p:spPr bwMode="auto">
          <a:xfrm>
            <a:off x="639580" y="4633599"/>
            <a:ext cx="1709737" cy="261938"/>
          </a:xfrm>
          <a:prstGeom prst="rect">
            <a:avLst/>
          </a:prstGeom>
          <a:noFill/>
          <a:ln w="9525">
            <a:noFill/>
            <a:miter lim="800000"/>
            <a:headEnd/>
            <a:tailEnd/>
          </a:ln>
        </p:spPr>
      </p:pic>
      <p:pic>
        <p:nvPicPr>
          <p:cNvPr id="25" name="Picture 6" descr="http://www.mardigrasfiesta.com/HEINEKEN_LOGO.jpg"/>
          <p:cNvPicPr>
            <a:picLocks noChangeAspect="1" noChangeArrowheads="1"/>
          </p:cNvPicPr>
          <p:nvPr/>
        </p:nvPicPr>
        <p:blipFill>
          <a:blip r:embed="rId22" cstate="print"/>
          <a:srcRect l="10777" t="9581" r="10181" b="8981"/>
          <a:stretch>
            <a:fillRect/>
          </a:stretch>
        </p:blipFill>
        <p:spPr bwMode="auto">
          <a:xfrm>
            <a:off x="1858780" y="856937"/>
            <a:ext cx="1447800" cy="1117600"/>
          </a:xfrm>
          <a:prstGeom prst="rect">
            <a:avLst/>
          </a:prstGeom>
          <a:noFill/>
          <a:ln w="9525">
            <a:noFill/>
            <a:miter lim="800000"/>
            <a:headEnd/>
            <a:tailEnd/>
          </a:ln>
        </p:spPr>
      </p:pic>
      <p:pic>
        <p:nvPicPr>
          <p:cNvPr id="26" name="Picture 2" descr="BT"/>
          <p:cNvPicPr>
            <a:picLocks noChangeAspect="1" noChangeArrowheads="1"/>
          </p:cNvPicPr>
          <p:nvPr/>
        </p:nvPicPr>
        <p:blipFill>
          <a:blip r:embed="rId23" cstate="print"/>
          <a:srcRect/>
          <a:stretch>
            <a:fillRect/>
          </a:stretch>
        </p:blipFill>
        <p:spPr bwMode="auto">
          <a:xfrm>
            <a:off x="639580" y="3401700"/>
            <a:ext cx="890587" cy="427037"/>
          </a:xfrm>
          <a:prstGeom prst="rect">
            <a:avLst/>
          </a:prstGeom>
          <a:noFill/>
          <a:ln w="9525">
            <a:noFill/>
            <a:miter lim="800000"/>
            <a:headEnd/>
            <a:tailEnd/>
          </a:ln>
        </p:spPr>
      </p:pic>
      <p:pic>
        <p:nvPicPr>
          <p:cNvPr id="27" name="Picture 11"/>
          <p:cNvPicPr>
            <a:picLocks noChangeAspect="1" noChangeArrowheads="1"/>
          </p:cNvPicPr>
          <p:nvPr/>
        </p:nvPicPr>
        <p:blipFill>
          <a:blip r:embed="rId24" cstate="print"/>
          <a:srcRect/>
          <a:stretch>
            <a:fillRect/>
          </a:stretch>
        </p:blipFill>
        <p:spPr bwMode="auto">
          <a:xfrm>
            <a:off x="563380" y="2125350"/>
            <a:ext cx="987425" cy="466725"/>
          </a:xfrm>
          <a:prstGeom prst="rect">
            <a:avLst/>
          </a:prstGeom>
          <a:noFill/>
          <a:ln w="9525">
            <a:noFill/>
            <a:miter lim="800000"/>
            <a:headEnd/>
            <a:tailEnd/>
          </a:ln>
        </p:spPr>
      </p:pic>
      <p:pic>
        <p:nvPicPr>
          <p:cNvPr id="28" name="Picture 25"/>
          <p:cNvPicPr>
            <a:picLocks noChangeAspect="1" noChangeArrowheads="1"/>
          </p:cNvPicPr>
          <p:nvPr/>
        </p:nvPicPr>
        <p:blipFill>
          <a:blip r:embed="rId25" cstate="print"/>
          <a:srcRect/>
          <a:stretch>
            <a:fillRect/>
          </a:stretch>
        </p:blipFill>
        <p:spPr bwMode="auto">
          <a:xfrm>
            <a:off x="4673417" y="5657537"/>
            <a:ext cx="2366963" cy="133350"/>
          </a:xfrm>
          <a:prstGeom prst="rect">
            <a:avLst/>
          </a:prstGeom>
          <a:noFill/>
          <a:ln w="9525">
            <a:noFill/>
            <a:miter lim="800000"/>
            <a:headEnd/>
            <a:tailEnd/>
          </a:ln>
        </p:spPr>
      </p:pic>
      <p:pic>
        <p:nvPicPr>
          <p:cNvPr id="29" name="Picture 16"/>
          <p:cNvPicPr>
            <a:picLocks noChangeAspect="1" noChangeArrowheads="1"/>
          </p:cNvPicPr>
          <p:nvPr/>
        </p:nvPicPr>
        <p:blipFill>
          <a:blip r:embed="rId26" cstate="print"/>
          <a:srcRect/>
          <a:stretch>
            <a:fillRect/>
          </a:stretch>
        </p:blipFill>
        <p:spPr bwMode="auto">
          <a:xfrm>
            <a:off x="3230380" y="2152337"/>
            <a:ext cx="1644650" cy="196850"/>
          </a:xfrm>
          <a:prstGeom prst="rect">
            <a:avLst/>
          </a:prstGeom>
          <a:noFill/>
          <a:ln w="9525">
            <a:noFill/>
            <a:miter lim="800000"/>
            <a:headEnd/>
            <a:tailEnd/>
          </a:ln>
        </p:spPr>
      </p:pic>
      <p:pic>
        <p:nvPicPr>
          <p:cNvPr id="30" name="Picture 19"/>
          <p:cNvPicPr>
            <a:picLocks noChangeAspect="1" noChangeArrowheads="1"/>
          </p:cNvPicPr>
          <p:nvPr/>
        </p:nvPicPr>
        <p:blipFill>
          <a:blip r:embed="rId9" cstate="print"/>
          <a:srcRect b="59866"/>
          <a:stretch>
            <a:fillRect/>
          </a:stretch>
        </p:blipFill>
        <p:spPr bwMode="auto">
          <a:xfrm>
            <a:off x="5467168" y="1009337"/>
            <a:ext cx="1854200" cy="474663"/>
          </a:xfrm>
          <a:prstGeom prst="rect">
            <a:avLst/>
          </a:prstGeom>
          <a:noFill/>
          <a:ln w="9525">
            <a:noFill/>
            <a:miter lim="800000"/>
            <a:headEnd/>
            <a:tailEnd/>
          </a:ln>
        </p:spPr>
      </p:pic>
      <p:pic>
        <p:nvPicPr>
          <p:cNvPr id="31" name="Picture 9"/>
          <p:cNvPicPr>
            <a:picLocks noChangeAspect="1" noChangeArrowheads="1"/>
          </p:cNvPicPr>
          <p:nvPr/>
        </p:nvPicPr>
        <p:blipFill>
          <a:blip r:embed="rId27" cstate="print"/>
          <a:srcRect l="9195" t="12698" r="8046" b="11111"/>
          <a:stretch>
            <a:fillRect/>
          </a:stretch>
        </p:blipFill>
        <p:spPr bwMode="auto">
          <a:xfrm>
            <a:off x="3887605" y="3770000"/>
            <a:ext cx="790575" cy="527050"/>
          </a:xfrm>
          <a:prstGeom prst="rect">
            <a:avLst/>
          </a:prstGeom>
          <a:noFill/>
          <a:ln w="9525">
            <a:noFill/>
            <a:miter lim="800000"/>
            <a:headEnd/>
            <a:tailEnd/>
          </a:ln>
        </p:spPr>
      </p:pic>
      <p:grpSp>
        <p:nvGrpSpPr>
          <p:cNvPr id="32" name="Group 31"/>
          <p:cNvGrpSpPr>
            <a:grpSpLocks/>
          </p:cNvGrpSpPr>
          <p:nvPr/>
        </p:nvGrpSpPr>
        <p:grpSpPr bwMode="auto">
          <a:xfrm>
            <a:off x="7238818" y="4362137"/>
            <a:ext cx="1249362" cy="393700"/>
            <a:chOff x="152400" y="4114800"/>
            <a:chExt cx="1447800" cy="457200"/>
          </a:xfrm>
        </p:grpSpPr>
        <p:sp>
          <p:nvSpPr>
            <p:cNvPr id="33" name="Rectangle 32"/>
            <p:cNvSpPr/>
            <p:nvPr/>
          </p:nvSpPr>
          <p:spPr>
            <a:xfrm>
              <a:off x="152400" y="4114800"/>
              <a:ext cx="1447800"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pitchFamily="-108" charset="-128"/>
              </a:endParaRPr>
            </a:p>
          </p:txBody>
        </p:sp>
        <p:pic>
          <p:nvPicPr>
            <p:cNvPr id="34" name="Picture 8" descr="http://www.nscorp.com/nscportal/framework/images/NSlogo.gif;jsessionid=j9TZLrQT1hyzKKk22KhTTQg3fShGhZK1MZNFwQWTkf2QZdL1kzLY!587273863">
              <a:hlinkClick r:id="rId28"/>
            </p:cNvPr>
            <p:cNvPicPr>
              <a:picLocks noChangeAspect="1" noChangeArrowheads="1"/>
            </p:cNvPicPr>
            <p:nvPr/>
          </p:nvPicPr>
          <p:blipFill>
            <a:blip r:embed="rId29" cstate="print"/>
            <a:srcRect/>
            <a:stretch>
              <a:fillRect/>
            </a:stretch>
          </p:blipFill>
          <p:spPr bwMode="auto">
            <a:xfrm>
              <a:off x="228600" y="4191000"/>
              <a:ext cx="1266825" cy="333376"/>
            </a:xfrm>
            <a:prstGeom prst="rect">
              <a:avLst/>
            </a:prstGeom>
            <a:noFill/>
            <a:ln w="9525">
              <a:noFill/>
              <a:miter lim="800000"/>
              <a:headEnd/>
              <a:tailEnd/>
            </a:ln>
          </p:spPr>
        </p:pic>
      </p:grpSp>
      <p:pic>
        <p:nvPicPr>
          <p:cNvPr id="35" name="Picture 10" descr="http://www.fiafoundation.com/resources/images/1899472729__un_logo.jpg"/>
          <p:cNvPicPr>
            <a:picLocks noChangeAspect="1" noChangeArrowheads="1"/>
          </p:cNvPicPr>
          <p:nvPr/>
        </p:nvPicPr>
        <p:blipFill>
          <a:blip r:embed="rId30" cstate="print"/>
          <a:srcRect/>
          <a:stretch>
            <a:fillRect/>
          </a:stretch>
        </p:blipFill>
        <p:spPr bwMode="auto">
          <a:xfrm>
            <a:off x="730068" y="5047937"/>
            <a:ext cx="711200" cy="722312"/>
          </a:xfrm>
          <a:prstGeom prst="rect">
            <a:avLst/>
          </a:prstGeom>
          <a:noFill/>
          <a:ln w="9525">
            <a:noFill/>
            <a:miter lim="800000"/>
            <a:headEnd/>
            <a:tailEnd/>
          </a:ln>
        </p:spPr>
      </p:pic>
      <p:pic>
        <p:nvPicPr>
          <p:cNvPr id="36" name="Picture 16" descr="http://upload.wikimedia.org/wikipedia/en/thumb/1/10/Mitsubishi_Electric_logo.svg/794px-Mitsubishi_Electric_logo.svg.png"/>
          <p:cNvPicPr>
            <a:picLocks noChangeAspect="1" noChangeArrowheads="1"/>
          </p:cNvPicPr>
          <p:nvPr/>
        </p:nvPicPr>
        <p:blipFill>
          <a:blip r:embed="rId31" cstate="print"/>
          <a:srcRect/>
          <a:stretch>
            <a:fillRect/>
          </a:stretch>
        </p:blipFill>
        <p:spPr bwMode="auto">
          <a:xfrm>
            <a:off x="1793693" y="5276537"/>
            <a:ext cx="1512887" cy="461963"/>
          </a:xfrm>
          <a:prstGeom prst="rect">
            <a:avLst/>
          </a:prstGeom>
          <a:noFill/>
          <a:ln w="9525">
            <a:noFill/>
            <a:miter lim="800000"/>
            <a:headEnd/>
            <a:tailEnd/>
          </a:ln>
        </p:spPr>
      </p:pic>
      <p:pic>
        <p:nvPicPr>
          <p:cNvPr id="37" name="Picture 20" descr="http://justanothermobilemonday.com/Wordpress/wp-content/uploads/2007/11/symantec-logo-300dpi.jpg"/>
          <p:cNvPicPr>
            <a:picLocks noChangeAspect="1" noChangeArrowheads="1"/>
          </p:cNvPicPr>
          <p:nvPr/>
        </p:nvPicPr>
        <p:blipFill>
          <a:blip r:embed="rId32" cstate="print"/>
          <a:srcRect/>
          <a:stretch>
            <a:fillRect/>
          </a:stretch>
        </p:blipFill>
        <p:spPr bwMode="auto">
          <a:xfrm>
            <a:off x="4546418" y="4939987"/>
            <a:ext cx="1774825" cy="641350"/>
          </a:xfrm>
          <a:prstGeom prst="rect">
            <a:avLst/>
          </a:prstGeom>
          <a:noFill/>
          <a:ln w="9525">
            <a:noFill/>
            <a:miter lim="800000"/>
            <a:headEnd/>
            <a:tailEnd/>
          </a:ln>
        </p:spPr>
      </p:pic>
      <p:pic>
        <p:nvPicPr>
          <p:cNvPr id="38" name="Picture 12" descr="http://www.rbitting.com/images/nsa_logo.gif"/>
          <p:cNvPicPr>
            <a:picLocks noChangeAspect="1" noChangeArrowheads="1"/>
          </p:cNvPicPr>
          <p:nvPr/>
        </p:nvPicPr>
        <p:blipFill>
          <a:blip r:embed="rId33" cstate="print"/>
          <a:srcRect/>
          <a:stretch>
            <a:fillRect/>
          </a:stretch>
        </p:blipFill>
        <p:spPr bwMode="auto">
          <a:xfrm>
            <a:off x="5006793" y="3971612"/>
            <a:ext cx="920750" cy="923925"/>
          </a:xfrm>
          <a:prstGeom prst="rect">
            <a:avLst/>
          </a:prstGeom>
          <a:noFill/>
          <a:ln w="9525">
            <a:noFill/>
            <a:miter lim="800000"/>
            <a:headEnd/>
            <a:tailEnd/>
          </a:ln>
        </p:spPr>
      </p:pic>
      <p:pic>
        <p:nvPicPr>
          <p:cNvPr id="39" name="Picture 7"/>
          <p:cNvPicPr>
            <a:picLocks noChangeAspect="1" noChangeArrowheads="1"/>
          </p:cNvPicPr>
          <p:nvPr/>
        </p:nvPicPr>
        <p:blipFill>
          <a:blip r:embed="rId34" cstate="print"/>
          <a:srcRect b="41463"/>
          <a:stretch>
            <a:fillRect/>
          </a:stretch>
        </p:blipFill>
        <p:spPr bwMode="auto">
          <a:xfrm>
            <a:off x="487180" y="1237937"/>
            <a:ext cx="1249363" cy="263525"/>
          </a:xfrm>
          <a:prstGeom prst="rect">
            <a:avLst/>
          </a:prstGeom>
          <a:noFill/>
          <a:ln w="9525">
            <a:noFill/>
            <a:miter lim="800000"/>
            <a:headEnd/>
            <a:tailEnd/>
          </a:ln>
        </p:spPr>
      </p:pic>
      <p:pic>
        <p:nvPicPr>
          <p:cNvPr id="40" name="Picture 24" descr="Philips">
            <a:hlinkClick r:id="rId35"/>
          </p:cNvPr>
          <p:cNvPicPr>
            <a:picLocks noChangeAspect="1" noChangeArrowheads="1"/>
          </p:cNvPicPr>
          <p:nvPr/>
        </p:nvPicPr>
        <p:blipFill>
          <a:blip r:embed="rId36" cstate="print"/>
          <a:srcRect r="25926" b="44186"/>
          <a:stretch>
            <a:fillRect/>
          </a:stretch>
        </p:blipFill>
        <p:spPr bwMode="auto">
          <a:xfrm>
            <a:off x="3493905" y="2914337"/>
            <a:ext cx="1117600" cy="223838"/>
          </a:xfrm>
          <a:prstGeom prst="rect">
            <a:avLst/>
          </a:prstGeom>
          <a:noFill/>
          <a:ln w="9525">
            <a:noFill/>
            <a:miter lim="800000"/>
            <a:headEnd/>
            <a:tailEnd/>
          </a:ln>
        </p:spPr>
      </p:pic>
      <p:pic>
        <p:nvPicPr>
          <p:cNvPr id="41" name="Picture 28" descr="Kenwood Communications Tools">
            <a:hlinkClick r:id="rId37" tooltip="Kenwood Communications Tools"/>
          </p:cNvPr>
          <p:cNvPicPr>
            <a:picLocks noChangeAspect="1" noChangeArrowheads="1"/>
          </p:cNvPicPr>
          <p:nvPr/>
        </p:nvPicPr>
        <p:blipFill>
          <a:blip r:embed="rId38" cstate="print"/>
          <a:srcRect t="19200" r="75471" b="48801"/>
          <a:stretch>
            <a:fillRect/>
          </a:stretch>
        </p:blipFill>
        <p:spPr bwMode="auto">
          <a:xfrm>
            <a:off x="730068" y="5927412"/>
            <a:ext cx="1368425" cy="263525"/>
          </a:xfrm>
          <a:prstGeom prst="rect">
            <a:avLst/>
          </a:prstGeom>
          <a:noFill/>
          <a:ln w="9525">
            <a:noFill/>
            <a:miter lim="800000"/>
            <a:headEnd/>
            <a:tailEnd/>
          </a:ln>
        </p:spPr>
      </p:pic>
      <p:pic>
        <p:nvPicPr>
          <p:cNvPr id="42" name="Picture 30" descr="http://australia.pioneer.com/Portals/_default/Skins/Pioneer/logo_pioneer.gif"/>
          <p:cNvPicPr>
            <a:picLocks noChangeAspect="1" noChangeArrowheads="1"/>
          </p:cNvPicPr>
          <p:nvPr/>
        </p:nvPicPr>
        <p:blipFill>
          <a:blip r:embed="rId39" cstate="print"/>
          <a:srcRect/>
          <a:stretch>
            <a:fillRect/>
          </a:stretch>
        </p:blipFill>
        <p:spPr bwMode="auto">
          <a:xfrm>
            <a:off x="2589030" y="4427225"/>
            <a:ext cx="1365250" cy="288925"/>
          </a:xfrm>
          <a:prstGeom prst="rect">
            <a:avLst/>
          </a:prstGeom>
          <a:noFill/>
          <a:ln w="9525">
            <a:noFill/>
            <a:miter lim="800000"/>
            <a:headEnd/>
            <a:tailEnd/>
          </a:ln>
        </p:spPr>
      </p:pic>
      <p:pic>
        <p:nvPicPr>
          <p:cNvPr id="43" name="Picture 32" descr="FASTSIGNS"/>
          <p:cNvPicPr>
            <a:picLocks noChangeAspect="1" noChangeArrowheads="1"/>
          </p:cNvPicPr>
          <p:nvPr/>
        </p:nvPicPr>
        <p:blipFill>
          <a:blip r:embed="rId40" cstate="print"/>
          <a:srcRect r="60812"/>
          <a:stretch>
            <a:fillRect/>
          </a:stretch>
        </p:blipFill>
        <p:spPr bwMode="auto">
          <a:xfrm>
            <a:off x="1630180" y="2076137"/>
            <a:ext cx="1381125" cy="263525"/>
          </a:xfrm>
          <a:prstGeom prst="rect">
            <a:avLst/>
          </a:prstGeom>
          <a:noFill/>
          <a:ln w="9525">
            <a:noFill/>
            <a:miter lim="800000"/>
            <a:headEnd/>
            <a:tailEnd/>
          </a:ln>
        </p:spPr>
      </p:pic>
      <p:pic>
        <p:nvPicPr>
          <p:cNvPr id="44" name="Picture 34"/>
          <p:cNvPicPr>
            <a:picLocks noChangeAspect="1" noChangeArrowheads="1"/>
          </p:cNvPicPr>
          <p:nvPr/>
        </p:nvPicPr>
        <p:blipFill>
          <a:blip r:embed="rId41" cstate="print"/>
          <a:srcRect r="77161"/>
          <a:stretch>
            <a:fillRect/>
          </a:stretch>
        </p:blipFill>
        <p:spPr bwMode="auto">
          <a:xfrm>
            <a:off x="6140268" y="4781237"/>
            <a:ext cx="823912" cy="723900"/>
          </a:xfrm>
          <a:prstGeom prst="rect">
            <a:avLst/>
          </a:prstGeom>
          <a:noFill/>
          <a:ln w="9525">
            <a:noFill/>
            <a:miter lim="800000"/>
            <a:headEnd/>
            <a:tailEnd/>
          </a:ln>
        </p:spPr>
      </p:pic>
      <p:pic>
        <p:nvPicPr>
          <p:cNvPr id="45" name="Picture 26" descr="http://www.budgettruck.com/Portals/0/Skins/BudgetTruckV4/images/logo.jpg">
            <a:hlinkClick r:id="rId42"/>
          </p:cNvPr>
          <p:cNvPicPr>
            <a:picLocks noChangeAspect="1" noChangeArrowheads="1"/>
          </p:cNvPicPr>
          <p:nvPr/>
        </p:nvPicPr>
        <p:blipFill>
          <a:blip r:embed="rId43" cstate="print"/>
          <a:srcRect b="-1817"/>
          <a:stretch>
            <a:fillRect/>
          </a:stretch>
        </p:blipFill>
        <p:spPr bwMode="auto">
          <a:xfrm>
            <a:off x="7143568" y="4971737"/>
            <a:ext cx="1497012" cy="350838"/>
          </a:xfrm>
          <a:prstGeom prst="rect">
            <a:avLst/>
          </a:prstGeom>
          <a:noFill/>
          <a:ln w="9525">
            <a:noFill/>
            <a:miter lim="800000"/>
            <a:headEnd/>
            <a:tailEnd/>
          </a:ln>
        </p:spPr>
      </p:pic>
      <p:pic>
        <p:nvPicPr>
          <p:cNvPr id="46" name="Picture 36" descr="Midas">
            <a:hlinkClick r:id="rId44"/>
          </p:cNvPr>
          <p:cNvPicPr>
            <a:picLocks noChangeAspect="1" noChangeArrowheads="1"/>
          </p:cNvPicPr>
          <p:nvPr/>
        </p:nvPicPr>
        <p:blipFill>
          <a:blip r:embed="rId45" cstate="print"/>
          <a:srcRect r="60153"/>
          <a:stretch>
            <a:fillRect/>
          </a:stretch>
        </p:blipFill>
        <p:spPr bwMode="auto">
          <a:xfrm>
            <a:off x="7505518" y="933137"/>
            <a:ext cx="855662" cy="511175"/>
          </a:xfrm>
          <a:prstGeom prst="rect">
            <a:avLst/>
          </a:prstGeom>
          <a:noFill/>
          <a:ln w="9525">
            <a:noFill/>
            <a:miter lim="800000"/>
            <a:headEnd/>
            <a:tailEnd/>
          </a:ln>
        </p:spPr>
      </p:pic>
      <p:pic>
        <p:nvPicPr>
          <p:cNvPr id="47" name="Picture 38" descr="http://www.fmc.com/DesktopModules/SkinObjects/FMC.GlobalHeader/1-6.gif">
            <a:hlinkClick r:id="rId46"/>
          </p:cNvPr>
          <p:cNvPicPr>
            <a:picLocks noChangeAspect="1" noChangeArrowheads="1"/>
          </p:cNvPicPr>
          <p:nvPr/>
        </p:nvPicPr>
        <p:blipFill>
          <a:blip r:embed="rId47" cstate="print"/>
          <a:srcRect l="19511" t="2" b="11111"/>
          <a:stretch>
            <a:fillRect/>
          </a:stretch>
        </p:blipFill>
        <p:spPr bwMode="auto">
          <a:xfrm>
            <a:off x="2468380" y="4895537"/>
            <a:ext cx="723900" cy="263525"/>
          </a:xfrm>
          <a:prstGeom prst="rect">
            <a:avLst/>
          </a:prstGeom>
          <a:noFill/>
          <a:ln w="9525">
            <a:noFill/>
            <a:miter lim="800000"/>
            <a:headEnd/>
            <a:tailEnd/>
          </a:ln>
        </p:spPr>
      </p:pic>
      <p:pic>
        <p:nvPicPr>
          <p:cNvPr id="48" name="Picture 47" descr="Logo Alitalia"/>
          <p:cNvPicPr>
            <a:picLocks noChangeAspect="1" noChangeArrowheads="1"/>
          </p:cNvPicPr>
          <p:nvPr/>
        </p:nvPicPr>
        <p:blipFill>
          <a:blip r:embed="rId48" cstate="print"/>
          <a:srcRect l="11295" r="24699"/>
          <a:stretch>
            <a:fillRect/>
          </a:stretch>
        </p:blipFill>
        <p:spPr bwMode="auto">
          <a:xfrm>
            <a:off x="3331980" y="4765362"/>
            <a:ext cx="1117600" cy="525463"/>
          </a:xfrm>
          <a:prstGeom prst="rect">
            <a:avLst/>
          </a:prstGeom>
          <a:noFill/>
          <a:ln w="9525">
            <a:noFill/>
            <a:miter lim="800000"/>
            <a:headEnd/>
            <a:tailEnd/>
          </a:ln>
        </p:spPr>
      </p:pic>
      <p:pic>
        <p:nvPicPr>
          <p:cNvPr id="49" name="Picture 20"/>
          <p:cNvPicPr>
            <a:picLocks noChangeAspect="1" noChangeArrowheads="1"/>
          </p:cNvPicPr>
          <p:nvPr/>
        </p:nvPicPr>
        <p:blipFill>
          <a:blip r:embed="rId49" cstate="print"/>
          <a:srcRect/>
          <a:stretch>
            <a:fillRect/>
          </a:stretch>
        </p:blipFill>
        <p:spPr bwMode="auto">
          <a:xfrm>
            <a:off x="2385830" y="5965512"/>
            <a:ext cx="920750" cy="377825"/>
          </a:xfrm>
          <a:prstGeom prst="rect">
            <a:avLst/>
          </a:prstGeom>
          <a:noFill/>
          <a:ln w="9525">
            <a:noFill/>
            <a:miter lim="800000"/>
            <a:headEnd/>
            <a:tailEnd/>
          </a:ln>
        </p:spPr>
      </p:pic>
      <p:pic>
        <p:nvPicPr>
          <p:cNvPr id="50" name="Picture 49" descr="Croatia Airlines HR">
            <a:hlinkClick r:id="rId50" tooltip="Croatia Airlines HR"/>
          </p:cNvPr>
          <p:cNvPicPr>
            <a:picLocks noChangeAspect="1" noChangeArrowheads="1"/>
          </p:cNvPicPr>
          <p:nvPr/>
        </p:nvPicPr>
        <p:blipFill>
          <a:blip r:embed="rId51" cstate="print"/>
          <a:srcRect/>
          <a:stretch>
            <a:fillRect/>
          </a:stretch>
        </p:blipFill>
        <p:spPr bwMode="auto">
          <a:xfrm>
            <a:off x="3692343" y="6027424"/>
            <a:ext cx="1900237" cy="163513"/>
          </a:xfrm>
          <a:prstGeom prst="rect">
            <a:avLst/>
          </a:prstGeom>
          <a:noFill/>
          <a:ln w="9525">
            <a:noFill/>
            <a:miter lim="800000"/>
            <a:headEnd/>
            <a:tailEnd/>
          </a:ln>
        </p:spPr>
      </p:pic>
      <p:pic>
        <p:nvPicPr>
          <p:cNvPr id="51" name="Picture 22" descr="HRG ">
            <a:hlinkClick r:id="rId52" tooltip="HRG "/>
          </p:cNvPr>
          <p:cNvPicPr>
            <a:picLocks noChangeAspect="1" noChangeArrowheads="1"/>
          </p:cNvPicPr>
          <p:nvPr/>
        </p:nvPicPr>
        <p:blipFill>
          <a:blip r:embed="rId53" cstate="print"/>
          <a:srcRect r="85753"/>
          <a:stretch>
            <a:fillRect/>
          </a:stretch>
        </p:blipFill>
        <p:spPr bwMode="auto">
          <a:xfrm>
            <a:off x="3593917" y="5309874"/>
            <a:ext cx="855663" cy="576263"/>
          </a:xfrm>
          <a:prstGeom prst="rect">
            <a:avLst/>
          </a:prstGeom>
          <a:noFill/>
          <a:ln w="9525">
            <a:noFill/>
            <a:miter lim="800000"/>
            <a:headEnd/>
            <a:tailEnd/>
          </a:ln>
        </p:spPr>
      </p:pic>
      <p:pic>
        <p:nvPicPr>
          <p:cNvPr id="52" name="Picture 51" descr="Golden Corral Logo.jpg"/>
          <p:cNvPicPr>
            <a:picLocks noChangeAspect="1"/>
          </p:cNvPicPr>
          <p:nvPr/>
        </p:nvPicPr>
        <p:blipFill>
          <a:blip r:embed="rId54" cstate="print"/>
          <a:stretch>
            <a:fillRect/>
          </a:stretch>
        </p:blipFill>
        <p:spPr>
          <a:xfrm>
            <a:off x="7192780" y="5535617"/>
            <a:ext cx="1161143" cy="731520"/>
          </a:xfrm>
          <a:prstGeom prst="rect">
            <a:avLst/>
          </a:prstGeom>
        </p:spPr>
      </p:pic>
      <p:pic>
        <p:nvPicPr>
          <p:cNvPr id="53" name="Picture 2" descr="http://www.rdafinancialnetwork.com/images/logo_20-_20td_20ameritrade.gif"/>
          <p:cNvPicPr>
            <a:picLocks noChangeAspect="1" noChangeArrowheads="1"/>
          </p:cNvPicPr>
          <p:nvPr/>
        </p:nvPicPr>
        <p:blipFill>
          <a:blip r:embed="rId55" cstate="print"/>
          <a:srcRect/>
          <a:stretch>
            <a:fillRect/>
          </a:stretch>
        </p:blipFill>
        <p:spPr bwMode="auto">
          <a:xfrm>
            <a:off x="3411355" y="904562"/>
            <a:ext cx="1952625" cy="5619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0419"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solidFill>
                <a:latin typeface="Verdana" pitchFamily="34" charset="0"/>
              </a:rPr>
              <a:t>MARKETPLACE</a:t>
            </a:r>
            <a:endParaRPr lang="en-US" sz="6000" dirty="0">
              <a:solidFill>
                <a:prstClr val="white"/>
              </a:solidFill>
              <a:latin typeface="Verdana" pitchFamily="34" charset="0"/>
            </a:endParaRPr>
          </a:p>
        </p:txBody>
      </p:sp>
      <p:pic>
        <p:nvPicPr>
          <p:cNvPr id="4" name="Picture 2"/>
          <p:cNvPicPr>
            <a:picLocks noChangeAspect="1" noChangeArrowheads="1"/>
          </p:cNvPicPr>
          <p:nvPr/>
        </p:nvPicPr>
        <p:blipFill>
          <a:blip r:embed="rId4" cstate="print"/>
          <a:srcRect/>
          <a:stretch>
            <a:fillRect/>
          </a:stretch>
        </p:blipFill>
        <p:spPr bwMode="auto">
          <a:xfrm>
            <a:off x="632084" y="1633927"/>
            <a:ext cx="7950993" cy="4002373"/>
          </a:xfrm>
          <a:prstGeom prst="rect">
            <a:avLst/>
          </a:prstGeom>
          <a:noFill/>
          <a:ln w="9525">
            <a:noFill/>
            <a:miter lim="800000"/>
            <a:headEnd/>
            <a:tailEnd/>
          </a:ln>
          <a:effectLst/>
        </p:spPr>
      </p:pic>
      <p:sp>
        <p:nvSpPr>
          <p:cNvPr id="5" name="TextBox 4"/>
          <p:cNvSpPr txBox="1">
            <a:spLocks noChangeArrowheads="1"/>
          </p:cNvSpPr>
          <p:nvPr/>
        </p:nvSpPr>
        <p:spPr bwMode="auto">
          <a:xfrm>
            <a:off x="0" y="854440"/>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Calibri" pitchFamily="34" charset="0"/>
              </a:rPr>
              <a:t>Revitalized </a:t>
            </a:r>
            <a:r>
              <a:rPr lang="en-US" sz="4000" dirty="0" err="1" smtClean="0">
                <a:solidFill>
                  <a:schemeClr val="bg1"/>
                </a:solidFill>
                <a:latin typeface="Calibri" pitchFamily="34" charset="0"/>
              </a:rPr>
              <a:t>Snowcovered</a:t>
            </a:r>
            <a:r>
              <a:rPr lang="en-US" sz="4000" dirty="0" smtClean="0">
                <a:solidFill>
                  <a:schemeClr val="bg1"/>
                </a:solidFill>
                <a:latin typeface="Calibri" pitchFamily="34" charset="0"/>
              </a:rPr>
              <a:t> Referral Program</a:t>
            </a:r>
          </a:p>
        </p:txBody>
      </p:sp>
      <p:sp>
        <p:nvSpPr>
          <p:cNvPr id="6" name="Rectangle 5"/>
          <p:cNvSpPr/>
          <p:nvPr/>
        </p:nvSpPr>
        <p:spPr>
          <a:xfrm>
            <a:off x="1484025" y="5744103"/>
            <a:ext cx="5921115" cy="400110"/>
          </a:xfrm>
          <a:prstGeom prst="rect">
            <a:avLst/>
          </a:prstGeom>
        </p:spPr>
        <p:txBody>
          <a:bodyPr wrap="square">
            <a:spAutoFit/>
          </a:bodyPr>
          <a:lstStyle/>
          <a:p>
            <a:pPr algn="ctr"/>
            <a:r>
              <a:rPr lang="en-US" sz="2000" kern="0" dirty="0" smtClean="0">
                <a:solidFill>
                  <a:schemeClr val="bg1"/>
                </a:solidFill>
                <a:latin typeface="+mn-lt"/>
              </a:rPr>
              <a:t>50,000 Transactions to 15,000 unique customers</a:t>
            </a:r>
            <a:endParaRPr lang="en-US" sz="20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704537" y="1305393"/>
            <a:ext cx="7779895" cy="923330"/>
          </a:xfrm>
          <a:prstGeom prst="rect">
            <a:avLst/>
          </a:prstGeom>
          <a:noFill/>
          <a:ln w="9525">
            <a:noFill/>
            <a:miter lim="800000"/>
            <a:headEnd/>
            <a:tailEnd/>
          </a:ln>
        </p:spPr>
        <p:txBody>
          <a:bodyPr wrap="square">
            <a:spAutoFit/>
          </a:bodyPr>
          <a:lstStyle/>
          <a:p>
            <a:pPr algn="ctr"/>
            <a:r>
              <a:rPr lang="en-US" sz="5400" dirty="0" smtClean="0">
                <a:solidFill>
                  <a:schemeClr val="bg1"/>
                </a:solidFill>
                <a:latin typeface="Calibri" pitchFamily="34" charset="0"/>
              </a:rPr>
              <a:t>What is </a:t>
            </a:r>
            <a:r>
              <a:rPr lang="en-US" sz="5400" dirty="0" err="1" smtClean="0">
                <a:solidFill>
                  <a:schemeClr val="bg1"/>
                </a:solidFill>
                <a:latin typeface="Calibri" pitchFamily="34" charset="0"/>
              </a:rPr>
              <a:t>DotNetNuke</a:t>
            </a:r>
            <a:r>
              <a:rPr lang="en-US" sz="5400" dirty="0" smtClean="0">
                <a:solidFill>
                  <a:schemeClr val="bg1"/>
                </a:solidFill>
                <a:latin typeface="Calibri" pitchFamily="34" charset="0"/>
              </a:rPr>
              <a:t>?</a:t>
            </a:r>
            <a:endParaRPr lang="en-US" sz="5400" dirty="0" smtClean="0">
              <a:solidFill>
                <a:schemeClr val="bg1"/>
              </a:solidFill>
              <a:latin typeface="Calibri" pitchFamily="34" charset="0"/>
            </a:endParaRPr>
          </a:p>
        </p:txBody>
      </p:sp>
      <p:sp>
        <p:nvSpPr>
          <p:cNvPr id="31747"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OVERVIEW</a:t>
            </a:r>
            <a:endParaRPr lang="en-US" sz="6000" dirty="0">
              <a:solidFill>
                <a:schemeClr val="bg1">
                  <a:lumMod val="75000"/>
                </a:schemeClr>
              </a:solidFill>
              <a:latin typeface="Verdana" pitchFamily="34" charset="0"/>
            </a:endParaRPr>
          </a:p>
        </p:txBody>
      </p:sp>
      <p:sp>
        <p:nvSpPr>
          <p:cNvPr id="5" name="Rounded Rectangle 4"/>
          <p:cNvSpPr/>
          <p:nvPr/>
        </p:nvSpPr>
        <p:spPr>
          <a:xfrm>
            <a:off x="2681588" y="2766027"/>
            <a:ext cx="3614282" cy="3005187"/>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6" name="Picture 1"/>
          <p:cNvPicPr>
            <a:picLocks noChangeAspect="1" noChangeArrowheads="1"/>
          </p:cNvPicPr>
          <p:nvPr/>
        </p:nvPicPr>
        <p:blipFill>
          <a:blip r:embed="rId4" cstate="print"/>
          <a:srcRect/>
          <a:stretch>
            <a:fillRect/>
          </a:stretch>
        </p:blipFill>
        <p:spPr bwMode="auto">
          <a:xfrm>
            <a:off x="3147857" y="2891385"/>
            <a:ext cx="2638425"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407107" y="1064302"/>
            <a:ext cx="4317168" cy="5016758"/>
          </a:xfrm>
          <a:prstGeom prst="rect">
            <a:avLst/>
          </a:prstGeom>
          <a:noFill/>
          <a:ln w="9525">
            <a:noFill/>
            <a:miter lim="800000"/>
            <a:headEnd/>
            <a:tailEnd/>
          </a:ln>
        </p:spPr>
        <p:txBody>
          <a:bodyPr wrap="square">
            <a:spAutoFit/>
          </a:bodyPr>
          <a:lstStyle/>
          <a:p>
            <a:pPr algn="ctr"/>
            <a:r>
              <a:rPr lang="en-US" sz="4800" dirty="0" smtClean="0">
                <a:solidFill>
                  <a:prstClr val="white"/>
                </a:solidFill>
                <a:latin typeface="Calibri" pitchFamily="34" charset="0"/>
              </a:rPr>
              <a:t>Over</a:t>
            </a:r>
          </a:p>
          <a:p>
            <a:pPr algn="ctr"/>
            <a:r>
              <a:rPr lang="en-US" sz="9600" dirty="0" smtClean="0">
                <a:solidFill>
                  <a:prstClr val="white"/>
                </a:solidFill>
                <a:latin typeface="Calibri" pitchFamily="34" charset="0"/>
              </a:rPr>
              <a:t>100</a:t>
            </a:r>
          </a:p>
          <a:p>
            <a:pPr algn="ctr"/>
            <a:r>
              <a:rPr lang="en-US" sz="4800" dirty="0" smtClean="0">
                <a:solidFill>
                  <a:prstClr val="white"/>
                </a:solidFill>
                <a:latin typeface="Calibri" pitchFamily="34" charset="0"/>
              </a:rPr>
              <a:t>Fusion Partners</a:t>
            </a:r>
            <a:endParaRPr lang="en-US" sz="4800" dirty="0">
              <a:solidFill>
                <a:prstClr val="white"/>
              </a:solidFill>
              <a:latin typeface="Calibri" pitchFamily="34" charset="0"/>
            </a:endParaRPr>
          </a:p>
          <a:p>
            <a:pPr algn="ctr"/>
            <a:endParaRPr lang="en-US" sz="3200" dirty="0">
              <a:solidFill>
                <a:prstClr val="white"/>
              </a:solidFill>
              <a:latin typeface="Calibri" pitchFamily="34" charset="0"/>
            </a:endParaRPr>
          </a:p>
          <a:p>
            <a:pPr algn="ctr"/>
            <a:r>
              <a:rPr lang="en-US" sz="4800" dirty="0" smtClean="0">
                <a:solidFill>
                  <a:prstClr val="white"/>
                </a:solidFill>
                <a:latin typeface="Calibri" pitchFamily="34" charset="0"/>
              </a:rPr>
              <a:t>In Under 14 Months!</a:t>
            </a:r>
          </a:p>
        </p:txBody>
      </p:sp>
      <p:sp>
        <p:nvSpPr>
          <p:cNvPr id="33795"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PARTNERS</a:t>
            </a:r>
            <a:endParaRPr lang="en-US" sz="6000" dirty="0">
              <a:solidFill>
                <a:prstClr val="white">
                  <a:lumMod val="75000"/>
                </a:prstClr>
              </a:solidFill>
              <a:latin typeface="Verdana" pitchFamily="34" charset="0"/>
            </a:endParaRPr>
          </a:p>
        </p:txBody>
      </p:sp>
      <p:sp>
        <p:nvSpPr>
          <p:cNvPr id="5" name="Rounded Rectangle 4"/>
          <p:cNvSpPr/>
          <p:nvPr/>
        </p:nvSpPr>
        <p:spPr>
          <a:xfrm>
            <a:off x="314793" y="1573967"/>
            <a:ext cx="3282845" cy="3447739"/>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7" name="Picture 2" descr="http://static.myce.com/images_posts/2009/07/handshake.jpg"/>
          <p:cNvPicPr>
            <a:picLocks noChangeAspect="1" noChangeArrowheads="1"/>
          </p:cNvPicPr>
          <p:nvPr/>
        </p:nvPicPr>
        <p:blipFill>
          <a:blip r:embed="rId4" cstate="print"/>
          <a:srcRect/>
          <a:stretch>
            <a:fillRect/>
          </a:stretch>
        </p:blipFill>
        <p:spPr bwMode="auto">
          <a:xfrm>
            <a:off x="467869" y="2082019"/>
            <a:ext cx="2934897" cy="23030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0659"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SHOWCASE</a:t>
            </a:r>
            <a:endParaRPr lang="en-US" sz="6000" dirty="0">
              <a:solidFill>
                <a:schemeClr val="bg1">
                  <a:lumMod val="75000"/>
                </a:schemeClr>
              </a:solidFill>
              <a:latin typeface="Verdana" pitchFamily="34" charset="0"/>
            </a:endParaRPr>
          </a:p>
        </p:txBody>
      </p:sp>
      <p:sp>
        <p:nvSpPr>
          <p:cNvPr id="11" name="Rounded Rectangle 10"/>
          <p:cNvSpPr/>
          <p:nvPr/>
        </p:nvSpPr>
        <p:spPr>
          <a:xfrm>
            <a:off x="194872" y="959370"/>
            <a:ext cx="3312827" cy="3957404"/>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315396" name="Picture 4" descr="http://www.harrodsburgpd.org/images/ubridled%20spirit%20logo.jpg"/>
          <p:cNvPicPr>
            <a:picLocks noChangeAspect="1" noChangeArrowheads="1"/>
          </p:cNvPicPr>
          <p:nvPr/>
        </p:nvPicPr>
        <p:blipFill>
          <a:blip r:embed="rId4" cstate="print"/>
          <a:srcRect/>
          <a:stretch>
            <a:fillRect/>
          </a:stretch>
        </p:blipFill>
        <p:spPr bwMode="auto">
          <a:xfrm>
            <a:off x="374753" y="1152629"/>
            <a:ext cx="3011565" cy="759613"/>
          </a:xfrm>
          <a:prstGeom prst="rect">
            <a:avLst/>
          </a:prstGeom>
          <a:noFill/>
        </p:spPr>
      </p:pic>
      <p:pic>
        <p:nvPicPr>
          <p:cNvPr id="315397" name="Picture 5"/>
          <p:cNvPicPr>
            <a:picLocks noChangeAspect="1" noChangeArrowheads="1"/>
          </p:cNvPicPr>
          <p:nvPr/>
        </p:nvPicPr>
        <p:blipFill>
          <a:blip r:embed="rId5" cstate="print"/>
          <a:srcRect/>
          <a:stretch>
            <a:fillRect/>
          </a:stretch>
        </p:blipFill>
        <p:spPr bwMode="auto">
          <a:xfrm>
            <a:off x="946247" y="2022658"/>
            <a:ext cx="2486499" cy="1796495"/>
          </a:xfrm>
          <a:prstGeom prst="rect">
            <a:avLst/>
          </a:prstGeom>
          <a:noFill/>
          <a:ln w="9525">
            <a:noFill/>
            <a:miter lim="800000"/>
            <a:headEnd/>
            <a:tailEnd/>
          </a:ln>
        </p:spPr>
      </p:pic>
      <p:pic>
        <p:nvPicPr>
          <p:cNvPr id="315394" name="Picture 2" descr="Official Kentucky state seal."/>
          <p:cNvPicPr>
            <a:picLocks noChangeAspect="1" noChangeArrowheads="1"/>
          </p:cNvPicPr>
          <p:nvPr/>
        </p:nvPicPr>
        <p:blipFill>
          <a:blip r:embed="rId6" cstate="print"/>
          <a:srcRect/>
          <a:stretch>
            <a:fillRect/>
          </a:stretch>
        </p:blipFill>
        <p:spPr bwMode="auto">
          <a:xfrm>
            <a:off x="404733" y="3311759"/>
            <a:ext cx="1511248" cy="1511249"/>
          </a:xfrm>
          <a:prstGeom prst="rect">
            <a:avLst/>
          </a:prstGeom>
          <a:noFill/>
        </p:spPr>
      </p:pic>
      <p:sp>
        <p:nvSpPr>
          <p:cNvPr id="10" name="TextBox 5"/>
          <p:cNvSpPr txBox="1">
            <a:spLocks noChangeArrowheads="1"/>
          </p:cNvSpPr>
          <p:nvPr/>
        </p:nvSpPr>
        <p:spPr bwMode="auto">
          <a:xfrm>
            <a:off x="3717561" y="914400"/>
            <a:ext cx="5426439" cy="5693866"/>
          </a:xfrm>
          <a:prstGeom prst="rect">
            <a:avLst/>
          </a:prstGeom>
          <a:noFill/>
          <a:ln w="9525">
            <a:noFill/>
            <a:miter lim="800000"/>
            <a:headEnd/>
            <a:tailEnd/>
          </a:ln>
        </p:spPr>
        <p:txBody>
          <a:bodyPr wrap="square">
            <a:spAutoFit/>
          </a:bodyPr>
          <a:lstStyle/>
          <a:p>
            <a:r>
              <a:rPr lang="en-US" sz="4800" dirty="0" smtClean="0">
                <a:solidFill>
                  <a:schemeClr val="bg1"/>
                </a:solidFill>
                <a:latin typeface="Calibri" pitchFamily="34" charset="0"/>
              </a:rPr>
              <a:t>State of Kentucky</a:t>
            </a:r>
          </a:p>
          <a:p>
            <a:endParaRPr lang="en-US" sz="1600" dirty="0" smtClean="0">
              <a:solidFill>
                <a:schemeClr val="bg1"/>
              </a:solidFill>
              <a:latin typeface="Calibri" pitchFamily="34" charset="0"/>
            </a:endParaRPr>
          </a:p>
          <a:p>
            <a:r>
              <a:rPr lang="en-US" sz="2000" dirty="0" smtClean="0">
                <a:solidFill>
                  <a:schemeClr val="bg1"/>
                </a:solidFill>
                <a:latin typeface="Calibri" pitchFamily="34" charset="0"/>
              </a:rPr>
              <a:t>The Kentucky EASC was formed to define the roles, business models, policies, standards, technologies and decision-making criteria for the acquisition and deployment of Information Technology in the Commonwealth of Kentucky.</a:t>
            </a:r>
          </a:p>
          <a:p>
            <a:endParaRPr lang="en-US" sz="2000" dirty="0" smtClean="0">
              <a:solidFill>
                <a:schemeClr val="bg1"/>
              </a:solidFill>
              <a:latin typeface="Calibri" pitchFamily="34" charset="0"/>
            </a:endParaRPr>
          </a:p>
          <a:p>
            <a:r>
              <a:rPr lang="en-US" sz="2000" dirty="0" smtClean="0">
                <a:solidFill>
                  <a:schemeClr val="bg1"/>
                </a:solidFill>
                <a:latin typeface="Calibri" pitchFamily="34" charset="0"/>
              </a:rPr>
              <a:t>Today I am proud to announce….</a:t>
            </a:r>
          </a:p>
          <a:p>
            <a:endParaRPr lang="en-US" sz="2000" dirty="0" smtClean="0">
              <a:solidFill>
                <a:schemeClr val="bg1"/>
              </a:solidFill>
              <a:latin typeface="Calibri" pitchFamily="34" charset="0"/>
            </a:endParaRPr>
          </a:p>
          <a:p>
            <a:r>
              <a:rPr lang="en-US" sz="2800" dirty="0" err="1" smtClean="0">
                <a:solidFill>
                  <a:schemeClr val="bg1"/>
                </a:solidFill>
                <a:latin typeface="Calibri" pitchFamily="34" charset="0"/>
              </a:rPr>
              <a:t>DotNetNuke</a:t>
            </a:r>
            <a:r>
              <a:rPr lang="en-US" sz="2800" dirty="0" smtClean="0">
                <a:solidFill>
                  <a:schemeClr val="bg1"/>
                </a:solidFill>
                <a:latin typeface="Calibri" pitchFamily="34" charset="0"/>
              </a:rPr>
              <a:t> </a:t>
            </a:r>
            <a:br>
              <a:rPr lang="en-US" sz="2800" dirty="0" smtClean="0">
                <a:solidFill>
                  <a:schemeClr val="bg1"/>
                </a:solidFill>
                <a:latin typeface="Calibri" pitchFamily="34" charset="0"/>
              </a:rPr>
            </a:br>
            <a:r>
              <a:rPr lang="en-US" sz="2800" dirty="0" smtClean="0">
                <a:solidFill>
                  <a:schemeClr val="bg1"/>
                </a:solidFill>
                <a:latin typeface="Calibri" pitchFamily="34" charset="0"/>
              </a:rPr>
              <a:t>is the first Open Source </a:t>
            </a:r>
            <a:br>
              <a:rPr lang="en-US" sz="2800" dirty="0" smtClean="0">
                <a:solidFill>
                  <a:schemeClr val="bg1"/>
                </a:solidFill>
                <a:latin typeface="Calibri" pitchFamily="34" charset="0"/>
              </a:rPr>
            </a:br>
            <a:r>
              <a:rPr lang="en-US" sz="2800" dirty="0" smtClean="0">
                <a:solidFill>
                  <a:schemeClr val="bg1"/>
                </a:solidFill>
                <a:latin typeface="Calibri" pitchFamily="34" charset="0"/>
              </a:rPr>
              <a:t>Content Management System </a:t>
            </a:r>
          </a:p>
          <a:p>
            <a:r>
              <a:rPr lang="en-US" sz="2800" dirty="0" smtClean="0">
                <a:solidFill>
                  <a:schemeClr val="bg1"/>
                </a:solidFill>
                <a:latin typeface="Calibri" pitchFamily="34" charset="0"/>
              </a:rPr>
              <a:t>to be </a:t>
            </a:r>
            <a:r>
              <a:rPr lang="en-US" sz="2800" u="sng" dirty="0" smtClean="0">
                <a:solidFill>
                  <a:schemeClr val="bg1"/>
                </a:solidFill>
                <a:latin typeface="Calibri" pitchFamily="34" charset="0"/>
              </a:rPr>
              <a:t>approved as a standard</a:t>
            </a:r>
            <a:r>
              <a:rPr lang="en-US" sz="2800" dirty="0" smtClean="0">
                <a:solidFill>
                  <a:schemeClr val="bg1"/>
                </a:solidFill>
                <a:latin typeface="Calibri" pitchFamily="34" charset="0"/>
              </a:rPr>
              <a:t> </a:t>
            </a:r>
          </a:p>
          <a:p>
            <a:r>
              <a:rPr lang="en-US" sz="2800" dirty="0" smtClean="0">
                <a:solidFill>
                  <a:schemeClr val="bg1"/>
                </a:solidFill>
                <a:latin typeface="Calibri" pitchFamily="34" charset="0"/>
              </a:rPr>
              <a:t>for the State of Kentucky!</a:t>
            </a:r>
            <a:endParaRPr lang="en-US" sz="2000" dirty="0">
              <a:solidFill>
                <a:schemeClr val="bg1"/>
              </a:solidFill>
              <a:latin typeface="Calibri" pitchFamily="34" charset="0"/>
            </a:endParaRPr>
          </a:p>
        </p:txBody>
      </p:sp>
      <p:sp>
        <p:nvSpPr>
          <p:cNvPr id="12" name="Rounded Rectangle 11"/>
          <p:cNvSpPr/>
          <p:nvPr/>
        </p:nvSpPr>
        <p:spPr>
          <a:xfrm>
            <a:off x="239842" y="5246557"/>
            <a:ext cx="3312827" cy="1214203"/>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3" name="TextBox 5"/>
          <p:cNvSpPr txBox="1">
            <a:spLocks noChangeArrowheads="1"/>
          </p:cNvSpPr>
          <p:nvPr/>
        </p:nvSpPr>
        <p:spPr bwMode="auto">
          <a:xfrm>
            <a:off x="437215" y="5363926"/>
            <a:ext cx="2845632" cy="954107"/>
          </a:xfrm>
          <a:prstGeom prst="rect">
            <a:avLst/>
          </a:prstGeom>
          <a:noFill/>
          <a:ln w="9525">
            <a:noFill/>
            <a:miter lim="800000"/>
            <a:headEnd/>
            <a:tailEnd/>
          </a:ln>
        </p:spPr>
        <p:txBody>
          <a:bodyPr wrap="square">
            <a:spAutoFit/>
          </a:bodyPr>
          <a:lstStyle/>
          <a:p>
            <a:r>
              <a:rPr lang="en-US" sz="1400" dirty="0" smtClean="0">
                <a:latin typeface="Calibri" pitchFamily="34" charset="0"/>
              </a:rPr>
              <a:t>Information provided by </a:t>
            </a:r>
            <a:r>
              <a:rPr lang="en-US" sz="1400" b="1" dirty="0" smtClean="0">
                <a:latin typeface="Calibri" pitchFamily="34" charset="0"/>
              </a:rPr>
              <a:t>Gary Buchholz</a:t>
            </a:r>
            <a:r>
              <a:rPr lang="en-US" sz="1400" dirty="0" smtClean="0">
                <a:latin typeface="Calibri" pitchFamily="34" charset="0"/>
              </a:rPr>
              <a:t>, member of the </a:t>
            </a:r>
            <a:r>
              <a:rPr lang="en-US" sz="1400" b="1" dirty="0" smtClean="0">
                <a:latin typeface="Calibri" pitchFamily="34" charset="0"/>
              </a:rPr>
              <a:t>Kentucky Enterprise Architecture Standards Committee, </a:t>
            </a:r>
            <a:r>
              <a:rPr lang="en-US" sz="1400" dirty="0" smtClean="0">
                <a:latin typeface="Calibri" pitchFamily="34" charset="0"/>
              </a:rPr>
              <a:t>or</a:t>
            </a:r>
            <a:r>
              <a:rPr lang="en-US" sz="1400" b="1" dirty="0" smtClean="0">
                <a:latin typeface="Calibri" pitchFamily="34" charset="0"/>
              </a:rPr>
              <a:t> EASC</a:t>
            </a:r>
            <a:r>
              <a:rPr lang="en-US" sz="1400" dirty="0" smtClean="0">
                <a:latin typeface="Calibri" pitchFamily="34" charset="0"/>
              </a:rPr>
              <a:t>. </a:t>
            </a:r>
            <a:endParaRPr lang="en-US" sz="1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 calcmode="lin" valueType="num">
                                      <p:cBhvr additive="base">
                                        <p:cTn id="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anim calcmode="lin" valueType="num">
                                      <p:cBhvr additive="base">
                                        <p:cTn id="1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anim calcmode="lin" valueType="num">
                                      <p:cBhvr additive="base">
                                        <p:cTn id="1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anim calcmode="lin" valueType="num">
                                      <p:cBhvr additive="base">
                                        <p:cTn id="2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0659"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rgbClr val="FFFFFF">
                    <a:lumMod val="75000"/>
                  </a:srgbClr>
                </a:solidFill>
                <a:latin typeface="Verdana" pitchFamily="34" charset="0"/>
              </a:rPr>
              <a:t>SHOWCASE</a:t>
            </a:r>
            <a:endParaRPr lang="en-US" sz="6000" dirty="0">
              <a:solidFill>
                <a:srgbClr val="FFFFFF">
                  <a:lumMod val="75000"/>
                </a:srgbClr>
              </a:solidFill>
              <a:latin typeface="Verdana" pitchFamily="34" charset="0"/>
            </a:endParaRPr>
          </a:p>
        </p:txBody>
      </p:sp>
      <p:sp>
        <p:nvSpPr>
          <p:cNvPr id="11" name="Rounded Rectangle 10"/>
          <p:cNvSpPr/>
          <p:nvPr/>
        </p:nvSpPr>
        <p:spPr>
          <a:xfrm>
            <a:off x="194872" y="959370"/>
            <a:ext cx="3312827" cy="3957404"/>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315396" name="Picture 4" descr="http://www.harrodsburgpd.org/images/ubridled%20spirit%20logo.jpg"/>
          <p:cNvPicPr>
            <a:picLocks noChangeAspect="1" noChangeArrowheads="1"/>
          </p:cNvPicPr>
          <p:nvPr/>
        </p:nvPicPr>
        <p:blipFill>
          <a:blip r:embed="rId4" cstate="print"/>
          <a:srcRect/>
          <a:stretch>
            <a:fillRect/>
          </a:stretch>
        </p:blipFill>
        <p:spPr bwMode="auto">
          <a:xfrm>
            <a:off x="374753" y="1152629"/>
            <a:ext cx="3011565" cy="759613"/>
          </a:xfrm>
          <a:prstGeom prst="rect">
            <a:avLst/>
          </a:prstGeom>
          <a:noFill/>
        </p:spPr>
      </p:pic>
      <p:pic>
        <p:nvPicPr>
          <p:cNvPr id="315397" name="Picture 5"/>
          <p:cNvPicPr>
            <a:picLocks noChangeAspect="1" noChangeArrowheads="1"/>
          </p:cNvPicPr>
          <p:nvPr/>
        </p:nvPicPr>
        <p:blipFill>
          <a:blip r:embed="rId5" cstate="print"/>
          <a:srcRect/>
          <a:stretch>
            <a:fillRect/>
          </a:stretch>
        </p:blipFill>
        <p:spPr bwMode="auto">
          <a:xfrm>
            <a:off x="946247" y="2022658"/>
            <a:ext cx="2486499" cy="1796495"/>
          </a:xfrm>
          <a:prstGeom prst="rect">
            <a:avLst/>
          </a:prstGeom>
          <a:noFill/>
          <a:ln w="9525">
            <a:noFill/>
            <a:miter lim="800000"/>
            <a:headEnd/>
            <a:tailEnd/>
          </a:ln>
        </p:spPr>
      </p:pic>
      <p:pic>
        <p:nvPicPr>
          <p:cNvPr id="315394" name="Picture 2" descr="Official Kentucky state seal."/>
          <p:cNvPicPr>
            <a:picLocks noChangeAspect="1" noChangeArrowheads="1"/>
          </p:cNvPicPr>
          <p:nvPr/>
        </p:nvPicPr>
        <p:blipFill>
          <a:blip r:embed="rId6" cstate="print"/>
          <a:srcRect/>
          <a:stretch>
            <a:fillRect/>
          </a:stretch>
        </p:blipFill>
        <p:spPr bwMode="auto">
          <a:xfrm>
            <a:off x="404733" y="3311759"/>
            <a:ext cx="1511248" cy="1511249"/>
          </a:xfrm>
          <a:prstGeom prst="rect">
            <a:avLst/>
          </a:prstGeom>
          <a:noFill/>
        </p:spPr>
      </p:pic>
      <p:sp>
        <p:nvSpPr>
          <p:cNvPr id="10" name="TextBox 5"/>
          <p:cNvSpPr txBox="1">
            <a:spLocks noChangeArrowheads="1"/>
          </p:cNvSpPr>
          <p:nvPr/>
        </p:nvSpPr>
        <p:spPr bwMode="auto">
          <a:xfrm>
            <a:off x="3717561" y="914400"/>
            <a:ext cx="5426439" cy="5324535"/>
          </a:xfrm>
          <a:prstGeom prst="rect">
            <a:avLst/>
          </a:prstGeom>
          <a:noFill/>
          <a:ln w="9525">
            <a:noFill/>
            <a:miter lim="800000"/>
            <a:headEnd/>
            <a:tailEnd/>
          </a:ln>
        </p:spPr>
        <p:txBody>
          <a:bodyPr wrap="square">
            <a:spAutoFit/>
          </a:bodyPr>
          <a:lstStyle/>
          <a:p>
            <a:r>
              <a:rPr lang="en-US" sz="2000" dirty="0" smtClean="0">
                <a:solidFill>
                  <a:srgbClr val="FFFFFF"/>
                </a:solidFill>
                <a:latin typeface="Calibri" pitchFamily="34" charset="0"/>
              </a:rPr>
              <a:t>“The current economy has forced governments and corporations to shift from "More with Less" to "Even More with Even Less", setting the stage for many, including the State of Kentucky, to become more receptive to open source and nontraditional technology solutions.  The economy opened the door and the quality of </a:t>
            </a:r>
            <a:r>
              <a:rPr lang="en-US" sz="2000" dirty="0" err="1" smtClean="0">
                <a:solidFill>
                  <a:srgbClr val="FFFFFF"/>
                </a:solidFill>
                <a:latin typeface="Calibri" pitchFamily="34" charset="0"/>
              </a:rPr>
              <a:t>DotNetNuke</a:t>
            </a:r>
            <a:r>
              <a:rPr lang="en-US" sz="2000" dirty="0" smtClean="0">
                <a:solidFill>
                  <a:srgbClr val="FFFFFF"/>
                </a:solidFill>
                <a:latin typeface="Calibri" pitchFamily="34" charset="0"/>
              </a:rPr>
              <a:t> is what made the final decision.”</a:t>
            </a:r>
          </a:p>
          <a:p>
            <a:endParaRPr lang="en-US" sz="2000" dirty="0" smtClean="0">
              <a:solidFill>
                <a:srgbClr val="FFFFFF"/>
              </a:solidFill>
              <a:latin typeface="Calibri" pitchFamily="34" charset="0"/>
            </a:endParaRPr>
          </a:p>
          <a:p>
            <a:r>
              <a:rPr lang="en-US" sz="2000" dirty="0" smtClean="0">
                <a:solidFill>
                  <a:srgbClr val="FFFFFF"/>
                </a:solidFill>
                <a:latin typeface="Calibri" pitchFamily="34" charset="0"/>
              </a:rPr>
              <a:t>Key Points:</a:t>
            </a:r>
          </a:p>
          <a:p>
            <a:endParaRPr lang="en-US" sz="2000" dirty="0" smtClean="0">
              <a:solidFill>
                <a:srgbClr val="FFFFFF"/>
              </a:solidFill>
              <a:latin typeface="Calibri" pitchFamily="34" charset="0"/>
            </a:endParaRPr>
          </a:p>
          <a:p>
            <a:pPr lvl="1">
              <a:buFont typeface="Arial" pitchFamily="34" charset="0"/>
              <a:buChar char="•"/>
            </a:pPr>
            <a:r>
              <a:rPr lang="en-US" sz="2000" dirty="0" err="1" smtClean="0">
                <a:solidFill>
                  <a:srgbClr val="FFFFFF"/>
                </a:solidFill>
                <a:latin typeface="Calibri" pitchFamily="34" charset="0"/>
              </a:rPr>
              <a:t>DotNetNuke’s</a:t>
            </a:r>
            <a:r>
              <a:rPr lang="en-US" sz="2000" dirty="0" smtClean="0">
                <a:solidFill>
                  <a:srgbClr val="FFFFFF"/>
                </a:solidFill>
                <a:latin typeface="Calibri" pitchFamily="34" charset="0"/>
              </a:rPr>
              <a:t> popularity has spawned a wealth of third party solutions and resources</a:t>
            </a:r>
          </a:p>
          <a:p>
            <a:pPr lvl="1">
              <a:buFont typeface="Arial" pitchFamily="34" charset="0"/>
              <a:buChar char="•"/>
            </a:pPr>
            <a:r>
              <a:rPr lang="en-US" sz="2000" dirty="0" err="1" smtClean="0">
                <a:solidFill>
                  <a:srgbClr val="FFFFFF"/>
                </a:solidFill>
                <a:latin typeface="Calibri" pitchFamily="34" charset="0"/>
              </a:rPr>
              <a:t>DotNetNuke</a:t>
            </a:r>
            <a:r>
              <a:rPr lang="en-US" sz="2000" dirty="0" smtClean="0">
                <a:solidFill>
                  <a:srgbClr val="FFFFFF"/>
                </a:solidFill>
                <a:latin typeface="Calibri" pitchFamily="34" charset="0"/>
              </a:rPr>
              <a:t> has demonstrated an emphasis on security best practices over its lifetime</a:t>
            </a:r>
          </a:p>
          <a:p>
            <a:pPr lvl="1">
              <a:buFont typeface="Arial" pitchFamily="34" charset="0"/>
              <a:buChar char="•"/>
            </a:pPr>
            <a:r>
              <a:rPr lang="en-US" sz="2000" dirty="0" smtClean="0">
                <a:solidFill>
                  <a:srgbClr val="FFFFFF"/>
                </a:solidFill>
                <a:latin typeface="Calibri" pitchFamily="34" charset="0"/>
              </a:rPr>
              <a:t>TCO is low and ROI is high in comparison to competing solutions</a:t>
            </a:r>
          </a:p>
        </p:txBody>
      </p:sp>
      <p:sp>
        <p:nvSpPr>
          <p:cNvPr id="14" name="Rounded Rectangle 13"/>
          <p:cNvSpPr/>
          <p:nvPr/>
        </p:nvSpPr>
        <p:spPr>
          <a:xfrm>
            <a:off x="239842" y="5291529"/>
            <a:ext cx="3312827" cy="1214203"/>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5" name="TextBox 5"/>
          <p:cNvSpPr txBox="1">
            <a:spLocks noChangeArrowheads="1"/>
          </p:cNvSpPr>
          <p:nvPr/>
        </p:nvSpPr>
        <p:spPr bwMode="auto">
          <a:xfrm>
            <a:off x="437215" y="5408898"/>
            <a:ext cx="2845632" cy="954107"/>
          </a:xfrm>
          <a:prstGeom prst="rect">
            <a:avLst/>
          </a:prstGeom>
          <a:noFill/>
          <a:ln w="9525">
            <a:noFill/>
            <a:miter lim="800000"/>
            <a:headEnd/>
            <a:tailEnd/>
          </a:ln>
        </p:spPr>
        <p:txBody>
          <a:bodyPr wrap="square">
            <a:spAutoFit/>
          </a:bodyPr>
          <a:lstStyle/>
          <a:p>
            <a:r>
              <a:rPr lang="en-US" sz="1400" dirty="0" smtClean="0">
                <a:latin typeface="Calibri" pitchFamily="34" charset="0"/>
              </a:rPr>
              <a:t>Information provided by </a:t>
            </a:r>
            <a:r>
              <a:rPr lang="en-US" sz="1400" b="1" dirty="0" smtClean="0">
                <a:latin typeface="Calibri" pitchFamily="34" charset="0"/>
              </a:rPr>
              <a:t>Gary Buchholz</a:t>
            </a:r>
            <a:r>
              <a:rPr lang="en-US" sz="1400" dirty="0" smtClean="0">
                <a:latin typeface="Calibri" pitchFamily="34" charset="0"/>
              </a:rPr>
              <a:t>, member of the </a:t>
            </a:r>
            <a:r>
              <a:rPr lang="en-US" sz="1400" b="1" dirty="0" smtClean="0">
                <a:latin typeface="Calibri" pitchFamily="34" charset="0"/>
              </a:rPr>
              <a:t>Kentucky Enterprise Architecture Standards Committee, </a:t>
            </a:r>
            <a:r>
              <a:rPr lang="en-US" sz="1400" dirty="0" smtClean="0">
                <a:latin typeface="Calibri" pitchFamily="34" charset="0"/>
              </a:rPr>
              <a:t>or</a:t>
            </a:r>
            <a:r>
              <a:rPr lang="en-US" sz="1400" b="1" dirty="0" smtClean="0">
                <a:latin typeface="Calibri" pitchFamily="34" charset="0"/>
              </a:rPr>
              <a:t> EASC</a:t>
            </a:r>
            <a:r>
              <a:rPr lang="en-US" sz="1400" dirty="0" smtClean="0">
                <a:latin typeface="Calibri" pitchFamily="34" charset="0"/>
              </a:rPr>
              <a:t>. </a:t>
            </a: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2466" name="TextBox 5"/>
          <p:cNvSpPr txBox="1">
            <a:spLocks noChangeArrowheads="1"/>
          </p:cNvSpPr>
          <p:nvPr/>
        </p:nvSpPr>
        <p:spPr bwMode="auto">
          <a:xfrm>
            <a:off x="4407108" y="1379095"/>
            <a:ext cx="4107305" cy="4770537"/>
          </a:xfrm>
          <a:prstGeom prst="rect">
            <a:avLst/>
          </a:prstGeom>
          <a:noFill/>
          <a:ln w="9525">
            <a:noFill/>
            <a:miter lim="800000"/>
            <a:headEnd/>
            <a:tailEnd/>
          </a:ln>
        </p:spPr>
        <p:txBody>
          <a:bodyPr wrap="square">
            <a:spAutoFit/>
          </a:bodyPr>
          <a:lstStyle/>
          <a:p>
            <a:r>
              <a:rPr lang="en-US" sz="2400" dirty="0" smtClean="0">
                <a:solidFill>
                  <a:schemeClr val="bg1"/>
                </a:solidFill>
                <a:latin typeface="Calibri" pitchFamily="34" charset="0"/>
              </a:rPr>
              <a:t>Actively engaged with high profile Web Application Ecosystem Partners including </a:t>
            </a:r>
            <a:r>
              <a:rPr lang="en-US" sz="2400" dirty="0" err="1" smtClean="0">
                <a:solidFill>
                  <a:schemeClr val="bg1"/>
                </a:solidFill>
                <a:latin typeface="Calibri" pitchFamily="34" charset="0"/>
              </a:rPr>
              <a:t>DotNetNuke</a:t>
            </a:r>
            <a:r>
              <a:rPr lang="en-US" sz="2400" dirty="0" smtClean="0">
                <a:solidFill>
                  <a:schemeClr val="bg1"/>
                </a:solidFill>
                <a:latin typeface="Calibri" pitchFamily="34" charset="0"/>
              </a:rPr>
              <a:t> Corporation</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Improving value proposition for </a:t>
            </a:r>
            <a:r>
              <a:rPr lang="en-US" sz="2400" dirty="0" smtClean="0">
                <a:solidFill>
                  <a:schemeClr val="bg1"/>
                </a:solidFill>
                <a:latin typeface="Calibri" pitchFamily="34" charset="0"/>
              </a:rPr>
              <a:t>“breadth” developers</a:t>
            </a:r>
            <a:endParaRPr lang="en-US" sz="2400" dirty="0" smtClean="0">
              <a:solidFill>
                <a:schemeClr val="bg1"/>
              </a:solidFill>
              <a:latin typeface="Calibri" pitchFamily="34" charset="0"/>
            </a:endParaRP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Web Matrix &amp; Razor… </a:t>
            </a:r>
            <a:r>
              <a:rPr lang="en-US" sz="2400" dirty="0">
                <a:solidFill>
                  <a:schemeClr val="bg1"/>
                </a:solidFill>
                <a:latin typeface="Calibri" pitchFamily="34" charset="0"/>
              </a:rPr>
              <a:t/>
            </a:r>
            <a:br>
              <a:rPr lang="en-US" sz="2400" dirty="0">
                <a:solidFill>
                  <a:schemeClr val="bg1"/>
                </a:solidFill>
                <a:latin typeface="Calibri" pitchFamily="34" charset="0"/>
              </a:rPr>
            </a:br>
            <a:endParaRPr lang="en-US" sz="2400" dirty="0">
              <a:solidFill>
                <a:schemeClr val="bg1"/>
              </a:solidFill>
              <a:latin typeface="Calibri" pitchFamily="34" charset="0"/>
            </a:endParaRPr>
          </a:p>
          <a:p>
            <a:endParaRPr lang="en-US" sz="2400" dirty="0" smtClean="0">
              <a:solidFill>
                <a:schemeClr val="bg1"/>
              </a:solidFill>
              <a:latin typeface="Calibri" pitchFamily="34" charset="0"/>
            </a:endParaRPr>
          </a:p>
          <a:p>
            <a:r>
              <a:rPr lang="en-US" sz="2000" dirty="0">
                <a:solidFill>
                  <a:schemeClr val="bg1"/>
                </a:solidFill>
                <a:latin typeface="Calibri" pitchFamily="34" charset="0"/>
              </a:rPr>
              <a:t/>
            </a:r>
            <a:br>
              <a:rPr lang="en-US" sz="2000" dirty="0">
                <a:solidFill>
                  <a:schemeClr val="bg1"/>
                </a:solidFill>
                <a:latin typeface="Calibri" pitchFamily="34" charset="0"/>
              </a:rPr>
            </a:br>
            <a:endParaRPr lang="en-US" sz="2000" dirty="0">
              <a:solidFill>
                <a:schemeClr val="bg1"/>
              </a:solidFill>
              <a:latin typeface="Calibri" pitchFamily="34" charset="0"/>
            </a:endParaRPr>
          </a:p>
        </p:txBody>
      </p:sp>
      <p:sp>
        <p:nvSpPr>
          <p:cNvPr id="62467"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SHOWCASE</a:t>
            </a:r>
            <a:endParaRPr lang="en-US" sz="6000" dirty="0">
              <a:solidFill>
                <a:schemeClr val="bg1">
                  <a:lumMod val="75000"/>
                </a:schemeClr>
              </a:solidFill>
              <a:latin typeface="Verdana" pitchFamily="34" charset="0"/>
            </a:endParaRPr>
          </a:p>
        </p:txBody>
      </p:sp>
      <p:sp>
        <p:nvSpPr>
          <p:cNvPr id="7" name="Rounded Rectangle 6"/>
          <p:cNvSpPr/>
          <p:nvPr/>
        </p:nvSpPr>
        <p:spPr>
          <a:xfrm>
            <a:off x="228380" y="1276546"/>
            <a:ext cx="3840545" cy="1724466"/>
          </a:xfrm>
          <a:prstGeom prst="round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62472" name="Picture 4" descr="Microsoft"/>
          <p:cNvPicPr>
            <a:picLocks noChangeAspect="1" noChangeArrowheads="1"/>
          </p:cNvPicPr>
          <p:nvPr/>
        </p:nvPicPr>
        <p:blipFill>
          <a:blip r:embed="rId4" cstate="print"/>
          <a:srcRect/>
          <a:stretch>
            <a:fillRect/>
          </a:stretch>
        </p:blipFill>
        <p:spPr bwMode="auto">
          <a:xfrm>
            <a:off x="524213" y="1811207"/>
            <a:ext cx="3676987" cy="752111"/>
          </a:xfrm>
          <a:prstGeom prst="rect">
            <a:avLst/>
          </a:prstGeom>
          <a:noFill/>
          <a:ln w="9525">
            <a:noFill/>
            <a:miter lim="800000"/>
            <a:headEnd/>
            <a:tailEnd/>
          </a:ln>
        </p:spPr>
      </p:pic>
      <p:sp>
        <p:nvSpPr>
          <p:cNvPr id="8" name="TextBox 5"/>
          <p:cNvSpPr txBox="1">
            <a:spLocks noChangeArrowheads="1"/>
          </p:cNvSpPr>
          <p:nvPr/>
        </p:nvSpPr>
        <p:spPr bwMode="auto">
          <a:xfrm>
            <a:off x="362262" y="3210393"/>
            <a:ext cx="3370289" cy="2308324"/>
          </a:xfrm>
          <a:prstGeom prst="rect">
            <a:avLst/>
          </a:prstGeom>
          <a:noFill/>
          <a:ln w="9525">
            <a:noFill/>
            <a:miter lim="800000"/>
            <a:headEnd/>
            <a:tailEnd/>
          </a:ln>
        </p:spPr>
        <p:txBody>
          <a:bodyPr wrap="square">
            <a:spAutoFit/>
          </a:bodyPr>
          <a:lstStyle/>
          <a:p>
            <a:r>
              <a:rPr lang="en-US" sz="2400" dirty="0" smtClean="0">
                <a:solidFill>
                  <a:schemeClr val="bg1"/>
                </a:solidFill>
                <a:latin typeface="Calibri" pitchFamily="34" charset="0"/>
              </a:rPr>
              <a:t>Gavin Warrener</a:t>
            </a:r>
          </a:p>
          <a:p>
            <a:r>
              <a:rPr lang="en-US" sz="2400" dirty="0" smtClean="0">
                <a:solidFill>
                  <a:schemeClr val="bg1"/>
                </a:solidFill>
                <a:latin typeface="Calibri" pitchFamily="34" charset="0"/>
              </a:rPr>
              <a:t>Program Manager Web Platform</a:t>
            </a:r>
          </a:p>
          <a:p>
            <a:r>
              <a:rPr lang="en-US" sz="2400" dirty="0" smtClean="0">
                <a:solidFill>
                  <a:schemeClr val="bg1"/>
                </a:solidFill>
                <a:latin typeface="Calibri" pitchFamily="34" charset="0"/>
              </a:rPr>
              <a:t>Microsoft Corp.  Developer &amp; Platform Evangelism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861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rgbClr val="FFFFFF">
                    <a:lumMod val="75000"/>
                  </a:srgbClr>
                </a:solidFill>
                <a:latin typeface="Verdana" pitchFamily="34" charset="0"/>
              </a:rPr>
              <a:t>WEB PLATFORM</a:t>
            </a:r>
            <a:endParaRPr lang="en-US" sz="6000" dirty="0">
              <a:solidFill>
                <a:srgbClr val="FFFFFF">
                  <a:lumMod val="75000"/>
                </a:srgbClr>
              </a:solidFill>
              <a:latin typeface="Verdana" pitchFamily="34" charset="0"/>
            </a:endParaRPr>
          </a:p>
        </p:txBody>
      </p:sp>
      <p:grpSp>
        <p:nvGrpSpPr>
          <p:cNvPr id="6" name="Group 45"/>
          <p:cNvGrpSpPr/>
          <p:nvPr/>
        </p:nvGrpSpPr>
        <p:grpSpPr>
          <a:xfrm>
            <a:off x="-248" y="1754036"/>
            <a:ext cx="9144000" cy="4503465"/>
            <a:chOff x="0" y="1219200"/>
            <a:chExt cx="9144000" cy="4572000"/>
          </a:xfrm>
        </p:grpSpPr>
        <p:sp>
          <p:nvSpPr>
            <p:cNvPr id="9" name="Rectangle 44"/>
            <p:cNvSpPr/>
            <p:nvPr/>
          </p:nvSpPr>
          <p:spPr>
            <a:xfrm>
              <a:off x="0" y="3810000"/>
              <a:ext cx="9144000" cy="1981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rgbClr val="FFFFFF"/>
                </a:solidFill>
              </a:endParaRPr>
            </a:p>
          </p:txBody>
        </p:sp>
        <p:pic>
          <p:nvPicPr>
            <p:cNvPr id="10" name="Picture 35" descr="1.png"/>
            <p:cNvPicPr>
              <a:picLocks noChangeAspect="1"/>
            </p:cNvPicPr>
            <p:nvPr/>
          </p:nvPicPr>
          <p:blipFill>
            <a:blip r:embed="rId4" cstate="print"/>
            <a:stretch>
              <a:fillRect/>
            </a:stretch>
          </p:blipFill>
          <p:spPr>
            <a:xfrm>
              <a:off x="0" y="1219200"/>
              <a:ext cx="9144000" cy="2629421"/>
            </a:xfrm>
            <a:prstGeom prst="rect">
              <a:avLst/>
            </a:prstGeom>
          </p:spPr>
        </p:pic>
      </p:grpSp>
      <p:sp>
        <p:nvSpPr>
          <p:cNvPr id="12" name="Content Placeholder 2"/>
          <p:cNvSpPr txBox="1">
            <a:spLocks/>
          </p:cNvSpPr>
          <p:nvPr/>
        </p:nvSpPr>
        <p:spPr>
          <a:xfrm>
            <a:off x="-1" y="2303188"/>
            <a:ext cx="2971801" cy="457200"/>
          </a:xfrm>
          <a:prstGeom prst="rect">
            <a:avLst/>
          </a:prstGeom>
        </p:spPr>
        <p:txBody>
          <a:bodyPr vert="horz" lIns="91440" tIns="45720" rIns="91440" bIns="45720" rtlCol="0">
            <a:normAutofit lnSpcReduction="10000"/>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457200" fontAlgn="auto">
              <a:spcBef>
                <a:spcPct val="20000"/>
              </a:spcBef>
              <a:spcAft>
                <a:spcPts val="0"/>
              </a:spcAft>
              <a:buFont typeface="Arial"/>
              <a:buNone/>
              <a:defRPr/>
            </a:pPr>
            <a:r>
              <a:rPr lang="en-US" sz="2600" dirty="0" smtClean="0">
                <a:solidFill>
                  <a:srgbClr val="0070C0"/>
                </a:solidFill>
                <a:latin typeface="Calibri" pitchFamily="34" charset="0"/>
              </a:rPr>
              <a:t>Tools</a:t>
            </a:r>
          </a:p>
        </p:txBody>
      </p:sp>
      <p:sp>
        <p:nvSpPr>
          <p:cNvPr id="13" name="Content Placeholder 2"/>
          <p:cNvSpPr txBox="1">
            <a:spLocks/>
          </p:cNvSpPr>
          <p:nvPr/>
        </p:nvSpPr>
        <p:spPr>
          <a:xfrm>
            <a:off x="3049589" y="2303188"/>
            <a:ext cx="3046412" cy="457200"/>
          </a:xfrm>
          <a:prstGeom prst="rect">
            <a:avLst/>
          </a:prstGeom>
        </p:spPr>
        <p:txBody>
          <a:bodyPr vert="horz" lIns="91440" tIns="45720" rIns="91440" bIns="45720" rtlCol="0">
            <a:normAutofit lnSpcReduction="10000"/>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457200" fontAlgn="auto">
              <a:spcBef>
                <a:spcPct val="20000"/>
              </a:spcBef>
              <a:spcAft>
                <a:spcPts val="0"/>
              </a:spcAft>
              <a:buFont typeface="Arial"/>
              <a:buNone/>
              <a:defRPr/>
            </a:pPr>
            <a:r>
              <a:rPr lang="en-US" sz="2600" dirty="0" smtClean="0">
                <a:solidFill>
                  <a:srgbClr val="0070C0"/>
                </a:solidFill>
                <a:latin typeface="Calibri" pitchFamily="34" charset="0"/>
              </a:rPr>
              <a:t>Servers</a:t>
            </a:r>
          </a:p>
        </p:txBody>
      </p:sp>
      <p:sp>
        <p:nvSpPr>
          <p:cNvPr id="14" name="Content Placeholder 2"/>
          <p:cNvSpPr txBox="1">
            <a:spLocks/>
          </p:cNvSpPr>
          <p:nvPr/>
        </p:nvSpPr>
        <p:spPr>
          <a:xfrm>
            <a:off x="6097589" y="2303188"/>
            <a:ext cx="3046412" cy="457200"/>
          </a:xfrm>
          <a:prstGeom prst="rect">
            <a:avLst/>
          </a:prstGeom>
        </p:spPr>
        <p:txBody>
          <a:bodyPr vert="horz" lIns="91440" tIns="45720" rIns="91440" bIns="45720" rtlCol="0">
            <a:normAutofit lnSpcReduction="10000"/>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457200" fontAlgn="auto">
              <a:spcBef>
                <a:spcPct val="20000"/>
              </a:spcBef>
              <a:spcAft>
                <a:spcPts val="0"/>
              </a:spcAft>
              <a:buFont typeface="Arial"/>
              <a:buNone/>
              <a:defRPr/>
            </a:pPr>
            <a:r>
              <a:rPr lang="en-US" sz="2600" dirty="0" smtClean="0">
                <a:solidFill>
                  <a:srgbClr val="0070C0"/>
                </a:solidFill>
                <a:latin typeface="Calibri" pitchFamily="34" charset="0"/>
              </a:rPr>
              <a:t>Technologies</a:t>
            </a:r>
          </a:p>
        </p:txBody>
      </p:sp>
      <p:pic>
        <p:nvPicPr>
          <p:cNvPr id="15" name="Picture 52" descr="black-vwd.png"/>
          <p:cNvPicPr>
            <a:picLocks noChangeAspect="1"/>
          </p:cNvPicPr>
          <p:nvPr/>
        </p:nvPicPr>
        <p:blipFill>
          <a:blip r:embed="rId5" cstate="print"/>
          <a:stretch>
            <a:fillRect/>
          </a:stretch>
        </p:blipFill>
        <p:spPr>
          <a:xfrm>
            <a:off x="457200" y="2878728"/>
            <a:ext cx="2201420" cy="623912"/>
          </a:xfrm>
          <a:prstGeom prst="rect">
            <a:avLst/>
          </a:prstGeom>
        </p:spPr>
      </p:pic>
      <p:pic>
        <p:nvPicPr>
          <p:cNvPr id="16" name="Picture 53" descr="black-web.png"/>
          <p:cNvPicPr>
            <a:picLocks noChangeAspect="1"/>
          </p:cNvPicPr>
          <p:nvPr/>
        </p:nvPicPr>
        <p:blipFill>
          <a:blip r:embed="rId6" cstate="print"/>
          <a:stretch>
            <a:fillRect/>
          </a:stretch>
        </p:blipFill>
        <p:spPr>
          <a:xfrm>
            <a:off x="611852" y="3889343"/>
            <a:ext cx="1637714" cy="395045"/>
          </a:xfrm>
          <a:prstGeom prst="rect">
            <a:avLst/>
          </a:prstGeom>
        </p:spPr>
      </p:pic>
      <p:pic>
        <p:nvPicPr>
          <p:cNvPr id="17" name="Picture 24" descr="1.png"/>
          <p:cNvPicPr>
            <a:picLocks noChangeAspect="1"/>
          </p:cNvPicPr>
          <p:nvPr/>
        </p:nvPicPr>
        <p:blipFill>
          <a:blip r:embed="rId4" cstate="print"/>
          <a:stretch>
            <a:fillRect/>
          </a:stretch>
        </p:blipFill>
        <p:spPr>
          <a:xfrm>
            <a:off x="0" y="4095004"/>
            <a:ext cx="9144000" cy="1643185"/>
          </a:xfrm>
          <a:prstGeom prst="rect">
            <a:avLst/>
          </a:prstGeom>
        </p:spPr>
      </p:pic>
      <p:pic>
        <p:nvPicPr>
          <p:cNvPr id="18" name="Picture 55" descr="WS08-IntInfoSrv7_v_c.png"/>
          <p:cNvPicPr>
            <a:picLocks noChangeAspect="1"/>
          </p:cNvPicPr>
          <p:nvPr/>
        </p:nvPicPr>
        <p:blipFill>
          <a:blip r:embed="rId7" cstate="print"/>
          <a:stretch>
            <a:fillRect/>
          </a:stretch>
        </p:blipFill>
        <p:spPr>
          <a:xfrm>
            <a:off x="3276600" y="2697422"/>
            <a:ext cx="2594346" cy="596366"/>
          </a:xfrm>
          <a:prstGeom prst="rect">
            <a:avLst/>
          </a:prstGeom>
        </p:spPr>
      </p:pic>
      <p:pic>
        <p:nvPicPr>
          <p:cNvPr id="19" name="Picture 56" descr="sql.png"/>
          <p:cNvPicPr>
            <a:picLocks noChangeAspect="1"/>
          </p:cNvPicPr>
          <p:nvPr/>
        </p:nvPicPr>
        <p:blipFill>
          <a:blip r:embed="rId8" cstate="print"/>
          <a:stretch>
            <a:fillRect/>
          </a:stretch>
        </p:blipFill>
        <p:spPr>
          <a:xfrm>
            <a:off x="3554062" y="3457068"/>
            <a:ext cx="1884956" cy="751120"/>
          </a:xfrm>
          <a:prstGeom prst="rect">
            <a:avLst/>
          </a:prstGeom>
        </p:spPr>
      </p:pic>
      <p:pic>
        <p:nvPicPr>
          <p:cNvPr id="20" name="Picture 57" descr="NET-ASP_rgb.png"/>
          <p:cNvPicPr>
            <a:picLocks noChangeAspect="1"/>
          </p:cNvPicPr>
          <p:nvPr/>
        </p:nvPicPr>
        <p:blipFill>
          <a:blip r:embed="rId9" cstate="print"/>
          <a:stretch>
            <a:fillRect/>
          </a:stretch>
        </p:blipFill>
        <p:spPr>
          <a:xfrm>
            <a:off x="6553200" y="2760388"/>
            <a:ext cx="2020188" cy="408290"/>
          </a:xfrm>
          <a:prstGeom prst="rect">
            <a:avLst/>
          </a:prstGeom>
        </p:spPr>
      </p:pic>
      <p:pic>
        <p:nvPicPr>
          <p:cNvPr id="21" name="Picture 58" descr="silverlight.png"/>
          <p:cNvPicPr>
            <a:picLocks noChangeAspect="1"/>
          </p:cNvPicPr>
          <p:nvPr/>
        </p:nvPicPr>
        <p:blipFill>
          <a:blip r:embed="rId10" cstate="print"/>
          <a:stretch>
            <a:fillRect/>
          </a:stretch>
        </p:blipFill>
        <p:spPr>
          <a:xfrm>
            <a:off x="6553200" y="3217588"/>
            <a:ext cx="1874874" cy="715806"/>
          </a:xfrm>
          <a:prstGeom prst="rect">
            <a:avLst/>
          </a:prstGeom>
        </p:spPr>
      </p:pic>
      <p:sp>
        <p:nvSpPr>
          <p:cNvPr id="22" name="Content Placeholder 2"/>
          <p:cNvSpPr txBox="1">
            <a:spLocks/>
          </p:cNvSpPr>
          <p:nvPr/>
        </p:nvSpPr>
        <p:spPr>
          <a:xfrm>
            <a:off x="3115193" y="4294581"/>
            <a:ext cx="3046411" cy="457200"/>
          </a:xfrm>
          <a:prstGeom prst="rect">
            <a:avLst/>
          </a:prstGeom>
        </p:spPr>
        <p:txBody>
          <a:bodyPr vert="horz" lIns="91440" tIns="45720" rIns="91440" bIns="45720" rtlCol="0">
            <a:no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457200" fontAlgn="auto">
              <a:spcBef>
                <a:spcPct val="20000"/>
              </a:spcBef>
              <a:spcAft>
                <a:spcPts val="0"/>
              </a:spcAft>
              <a:buFont typeface="Arial"/>
              <a:buNone/>
              <a:defRPr/>
            </a:pPr>
            <a:r>
              <a:rPr lang="en-US" sz="2600" dirty="0" smtClean="0">
                <a:solidFill>
                  <a:srgbClr val="0070C0"/>
                </a:solidFill>
                <a:latin typeface="Calibri" pitchFamily="34" charset="0"/>
              </a:rPr>
              <a:t>Applications</a:t>
            </a:r>
          </a:p>
        </p:txBody>
      </p:sp>
      <p:sp>
        <p:nvSpPr>
          <p:cNvPr id="23" name="TextBox 61"/>
          <p:cNvSpPr txBox="1"/>
          <p:nvPr/>
        </p:nvSpPr>
        <p:spPr>
          <a:xfrm>
            <a:off x="305540" y="4696872"/>
            <a:ext cx="4202648" cy="83099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1600" dirty="0" smtClean="0">
                <a:solidFill>
                  <a:srgbClr val="000000"/>
                </a:solidFill>
                <a:latin typeface="Calibri" pitchFamily="34" charset="0"/>
              </a:rPr>
              <a:t>Design and development integration for </a:t>
            </a:r>
          </a:p>
          <a:p>
            <a:r>
              <a:rPr lang="en-US" sz="1600" dirty="0" smtClean="0">
                <a:solidFill>
                  <a:srgbClr val="000000"/>
                </a:solidFill>
                <a:latin typeface="Calibri" pitchFamily="34" charset="0"/>
              </a:rPr>
              <a:t>pre- packaged applications that run on top of the Microsoft Web Platform.</a:t>
            </a:r>
          </a:p>
        </p:txBody>
      </p:sp>
      <p:sp>
        <p:nvSpPr>
          <p:cNvPr id="24" name="TextBox 67"/>
          <p:cNvSpPr txBox="1"/>
          <p:nvPr/>
        </p:nvSpPr>
        <p:spPr>
          <a:xfrm>
            <a:off x="200609" y="809598"/>
            <a:ext cx="8382000" cy="12003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en-US" sz="2400" dirty="0" smtClean="0">
                <a:solidFill>
                  <a:schemeClr val="bg1">
                    <a:lumMod val="85000"/>
                  </a:schemeClr>
                </a:solidFill>
                <a:latin typeface="Calibri" pitchFamily="34" charset="0"/>
              </a:rPr>
              <a:t>The                                                          is a powerful set of </a:t>
            </a:r>
            <a:r>
              <a:rPr lang="en-US" sz="2400" b="1" dirty="0" smtClean="0">
                <a:solidFill>
                  <a:schemeClr val="bg1"/>
                </a:solidFill>
                <a:latin typeface="Calibri" pitchFamily="34" charset="0"/>
              </a:rPr>
              <a:t>tools</a:t>
            </a:r>
            <a:r>
              <a:rPr lang="en-US" sz="2400" dirty="0" smtClean="0">
                <a:solidFill>
                  <a:schemeClr val="bg1">
                    <a:lumMod val="85000"/>
                  </a:schemeClr>
                </a:solidFill>
                <a:latin typeface="Calibri" pitchFamily="34" charset="0"/>
              </a:rPr>
              <a:t>, </a:t>
            </a:r>
            <a:r>
              <a:rPr lang="en-US" sz="2400" b="1" dirty="0" smtClean="0">
                <a:solidFill>
                  <a:schemeClr val="bg1"/>
                </a:solidFill>
                <a:latin typeface="Calibri" pitchFamily="34" charset="0"/>
              </a:rPr>
              <a:t>servers</a:t>
            </a:r>
            <a:r>
              <a:rPr lang="en-US" sz="2400" dirty="0" smtClean="0">
                <a:solidFill>
                  <a:schemeClr val="bg1">
                    <a:lumMod val="85000"/>
                  </a:schemeClr>
                </a:solidFill>
                <a:latin typeface="Calibri" pitchFamily="34" charset="0"/>
              </a:rPr>
              <a:t>, and </a:t>
            </a:r>
            <a:r>
              <a:rPr lang="en-US" sz="2400" b="1" dirty="0" smtClean="0">
                <a:solidFill>
                  <a:schemeClr val="bg1"/>
                </a:solidFill>
                <a:latin typeface="Calibri" pitchFamily="34" charset="0"/>
              </a:rPr>
              <a:t>technologies</a:t>
            </a:r>
            <a:r>
              <a:rPr lang="en-US" sz="2400" dirty="0" smtClean="0">
                <a:solidFill>
                  <a:schemeClr val="bg1">
                    <a:lumMod val="85000"/>
                  </a:schemeClr>
                </a:solidFill>
                <a:latin typeface="Calibri" pitchFamily="34" charset="0"/>
              </a:rPr>
              <a:t> optimized for building and hosting next generation web applications and solutions. </a:t>
            </a:r>
            <a:endParaRPr lang="en-US" sz="2400" dirty="0">
              <a:solidFill>
                <a:schemeClr val="bg1">
                  <a:lumMod val="85000"/>
                </a:schemeClr>
              </a:solidFill>
            </a:endParaRPr>
          </a:p>
        </p:txBody>
      </p:sp>
      <p:pic>
        <p:nvPicPr>
          <p:cNvPr id="25" name="Picture 24" descr="phplogo.png"/>
          <p:cNvPicPr>
            <a:picLocks noChangeAspect="1"/>
          </p:cNvPicPr>
          <p:nvPr/>
        </p:nvPicPr>
        <p:blipFill>
          <a:blip r:embed="rId11" cstate="print"/>
          <a:stretch>
            <a:fillRect/>
          </a:stretch>
        </p:blipFill>
        <p:spPr>
          <a:xfrm>
            <a:off x="7277895" y="3843734"/>
            <a:ext cx="685800" cy="364454"/>
          </a:xfrm>
          <a:prstGeom prst="rect">
            <a:avLst/>
          </a:prstGeom>
          <a:ln>
            <a:noFill/>
          </a:ln>
          <a:effectLst>
            <a:outerShdw blurRad="292100" dist="139700" dir="2700000" algn="tl" rotWithShape="0">
              <a:srgbClr val="333333">
                <a:alpha val="65000"/>
              </a:srgbClr>
            </a:outerShdw>
          </a:effectLst>
        </p:spPr>
      </p:pic>
      <p:pic>
        <p:nvPicPr>
          <p:cNvPr id="27" name="Picture 24" descr="1.png"/>
          <p:cNvPicPr>
            <a:picLocks noChangeAspect="1"/>
          </p:cNvPicPr>
          <p:nvPr/>
        </p:nvPicPr>
        <p:blipFill>
          <a:blip r:embed="rId4" cstate="print"/>
          <a:stretch>
            <a:fillRect/>
          </a:stretch>
        </p:blipFill>
        <p:spPr>
          <a:xfrm>
            <a:off x="-17585" y="5463156"/>
            <a:ext cx="9180760" cy="1643185"/>
          </a:xfrm>
          <a:prstGeom prst="rect">
            <a:avLst/>
          </a:prstGeom>
        </p:spPr>
      </p:pic>
      <p:sp>
        <p:nvSpPr>
          <p:cNvPr id="28" name="Content Placeholder 2"/>
          <p:cNvSpPr txBox="1">
            <a:spLocks/>
          </p:cNvSpPr>
          <p:nvPr/>
        </p:nvSpPr>
        <p:spPr>
          <a:xfrm>
            <a:off x="3099458" y="5666181"/>
            <a:ext cx="3046411" cy="457200"/>
          </a:xfrm>
          <a:prstGeom prst="rect">
            <a:avLst/>
          </a:prstGeom>
        </p:spPr>
        <p:txBody>
          <a:bodyPr vert="horz" lIns="91440" tIns="45720" rIns="91440" bIns="45720" rtlCol="0">
            <a:no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457200" fontAlgn="auto">
              <a:spcBef>
                <a:spcPct val="20000"/>
              </a:spcBef>
              <a:spcAft>
                <a:spcPts val="0"/>
              </a:spcAft>
              <a:buFont typeface="Arial"/>
              <a:buNone/>
              <a:defRPr/>
            </a:pPr>
            <a:r>
              <a:rPr lang="en-US" sz="2600" dirty="0" smtClean="0">
                <a:solidFill>
                  <a:srgbClr val="0070C0"/>
                </a:solidFill>
                <a:latin typeface="Calibri" pitchFamily="34" charset="0"/>
              </a:rPr>
              <a:t>Programs</a:t>
            </a:r>
          </a:p>
        </p:txBody>
      </p:sp>
      <p:sp>
        <p:nvSpPr>
          <p:cNvPr id="29" name="TextBox 28"/>
          <p:cNvSpPr txBox="1"/>
          <p:nvPr/>
        </p:nvSpPr>
        <p:spPr>
          <a:xfrm>
            <a:off x="7038288" y="6220569"/>
            <a:ext cx="1535100" cy="656590"/>
          </a:xfrm>
          <a:prstGeom prst="rect">
            <a:avLst/>
          </a:prstGeom>
          <a:noFill/>
        </p:spPr>
        <p:txBody>
          <a:bodyPr wrap="none" rtlCol="0">
            <a:spAutoFit/>
          </a:bodyPr>
          <a:lstStyle/>
          <a:p>
            <a:pPr>
              <a:lnSpc>
                <a:spcPts val="2200"/>
              </a:lnSpc>
            </a:pPr>
            <a:r>
              <a:rPr lang="en-US" sz="2800" kern="1100" spc="-130" dirty="0" smtClean="0">
                <a:solidFill>
                  <a:srgbClr val="000000"/>
                </a:solidFill>
                <a:latin typeface="Segoe UI" pitchFamily="34" charset="0"/>
                <a:ea typeface="Segoe UI" pitchFamily="34" charset="0"/>
                <a:cs typeface="Segoe UI" pitchFamily="34" charset="0"/>
              </a:rPr>
              <a:t>Microsoft</a:t>
            </a:r>
          </a:p>
          <a:p>
            <a:pPr>
              <a:lnSpc>
                <a:spcPts val="2200"/>
              </a:lnSpc>
            </a:pPr>
            <a:r>
              <a:rPr lang="en-US" sz="2800" kern="1100" spc="-130" dirty="0" smtClean="0">
                <a:solidFill>
                  <a:srgbClr val="000000"/>
                </a:solidFill>
                <a:latin typeface="Segoe UI" pitchFamily="34" charset="0"/>
                <a:ea typeface="Segoe UI" pitchFamily="34" charset="0"/>
                <a:cs typeface="Segoe UI" pitchFamily="34" charset="0"/>
              </a:rPr>
              <a:t>BizSpark</a:t>
            </a:r>
            <a:endParaRPr lang="en-ZA" sz="2800" kern="1100" spc="-130" dirty="0">
              <a:solidFill>
                <a:srgbClr val="000000"/>
              </a:solidFill>
              <a:latin typeface="Segoe UI" pitchFamily="34" charset="0"/>
              <a:ea typeface="Segoe UI" pitchFamily="34" charset="0"/>
              <a:cs typeface="Segoe UI" pitchFamily="34" charset="0"/>
            </a:endParaRPr>
          </a:p>
        </p:txBody>
      </p:sp>
      <p:pic>
        <p:nvPicPr>
          <p:cNvPr id="30" name="Picture 9"/>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698667" y="6169636"/>
            <a:ext cx="2176264" cy="7567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10"/>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56707" y="6142410"/>
            <a:ext cx="2100608" cy="8129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8578" name="Picture 2" descr="DotNetNuke">
            <a:hlinkClick r:id="rId14"/>
          </p:cNvPr>
          <p:cNvPicPr>
            <a:picLocks noChangeAspect="1" noChangeArrowheads="1"/>
          </p:cNvPicPr>
          <p:nvPr/>
        </p:nvPicPr>
        <p:blipFill>
          <a:blip r:embed="rId15" cstate="print"/>
          <a:srcRect/>
          <a:stretch>
            <a:fillRect/>
          </a:stretch>
        </p:blipFill>
        <p:spPr bwMode="auto">
          <a:xfrm>
            <a:off x="6179747" y="4695746"/>
            <a:ext cx="2486025" cy="600076"/>
          </a:xfrm>
          <a:prstGeom prst="rect">
            <a:avLst/>
          </a:prstGeom>
          <a:noFill/>
        </p:spPr>
      </p:pic>
      <p:pic>
        <p:nvPicPr>
          <p:cNvPr id="11" name="Picture 42" descr="white.png"/>
          <p:cNvPicPr>
            <a:picLocks noChangeAspect="1"/>
          </p:cNvPicPr>
          <p:nvPr/>
        </p:nvPicPr>
        <p:blipFill>
          <a:blip r:embed="rId16" cstate="print"/>
          <a:stretch>
            <a:fillRect/>
          </a:stretch>
        </p:blipFill>
        <p:spPr>
          <a:xfrm>
            <a:off x="1196468" y="886761"/>
            <a:ext cx="3762375" cy="27622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861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rgbClr val="FFFFFF">
                    <a:lumMod val="75000"/>
                  </a:srgbClr>
                </a:solidFill>
                <a:latin typeface="Verdana" pitchFamily="34" charset="0"/>
              </a:rPr>
              <a:t>WEB MATRIX</a:t>
            </a:r>
            <a:endParaRPr lang="en-US" sz="6000" dirty="0">
              <a:solidFill>
                <a:srgbClr val="FFFFFF">
                  <a:lumMod val="75000"/>
                </a:srgbClr>
              </a:solidFill>
              <a:latin typeface="Verdana" pitchFamily="34" charset="0"/>
            </a:endParaRPr>
          </a:p>
        </p:txBody>
      </p:sp>
      <p:sp>
        <p:nvSpPr>
          <p:cNvPr id="10"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de-DE" sz="3200" b="0" i="0" u="none" strike="noStrike" kern="0" cap="none" spc="0" normalizeH="0" baseline="0" noProof="0" smtClean="0">
                <a:ln>
                  <a:noFill/>
                </a:ln>
                <a:solidFill>
                  <a:srgbClr val="FFFFFF"/>
                </a:solidFill>
                <a:effectLst/>
                <a:uLnTx/>
                <a:uFillTx/>
                <a:latin typeface="Arial"/>
                <a:ea typeface="+mn-ea"/>
                <a:cs typeface="+mn-cs"/>
              </a:rPr>
              <a:t>Everything you need to build Web Sites using Windows</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de-DE" sz="2800" b="0" i="0" u="none" strike="noStrike" kern="0" cap="none" spc="0" normalizeH="0" baseline="0" noProof="0" smtClean="0">
                <a:ln>
                  <a:noFill/>
                </a:ln>
                <a:solidFill>
                  <a:srgbClr val="FFFFFF"/>
                </a:solidFill>
                <a:effectLst/>
                <a:uLnTx/>
                <a:uFillTx/>
                <a:latin typeface="Arial"/>
              </a:rPr>
              <a:t>&lt;15MB (50 if you include .NET)</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de-DE" sz="2800" b="0" i="0" u="none" strike="noStrike" kern="0" cap="none" spc="0" normalizeH="0" baseline="0" noProof="0" smtClean="0">
                <a:ln>
                  <a:noFill/>
                </a:ln>
                <a:solidFill>
                  <a:srgbClr val="FFFFFF"/>
                </a:solidFill>
                <a:effectLst/>
                <a:uLnTx/>
                <a:uFillTx/>
                <a:latin typeface="Arial"/>
              </a:rPr>
              <a:t>IIS Express</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de-DE" sz="2800" b="0" i="0" u="none" strike="noStrike" kern="0" cap="none" spc="0" normalizeH="0" baseline="0" noProof="0" smtClean="0">
                <a:ln>
                  <a:noFill/>
                </a:ln>
                <a:solidFill>
                  <a:srgbClr val="FFFFFF"/>
                </a:solidFill>
                <a:effectLst/>
                <a:uLnTx/>
                <a:uFillTx/>
                <a:latin typeface="Arial"/>
              </a:rPr>
              <a:t>SQL Compact Edition</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de-DE" sz="2800" b="0" i="0" u="none" strike="noStrike" kern="0" cap="none" spc="0" normalizeH="0" baseline="0" noProof="0" smtClean="0">
                <a:ln>
                  <a:noFill/>
                </a:ln>
                <a:solidFill>
                  <a:srgbClr val="FFFFFF"/>
                </a:solidFill>
                <a:effectLst/>
                <a:uLnTx/>
                <a:uFillTx/>
                <a:latin typeface="Arial"/>
              </a:rPr>
              <a:t>Razor Scripting Language</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de-DE" sz="2800" b="0" i="0" u="none" strike="noStrike" kern="0" cap="none" spc="0" normalizeH="0" baseline="0" noProof="0" smtClean="0">
                <a:ln>
                  <a:noFill/>
                </a:ln>
                <a:solidFill>
                  <a:srgbClr val="FFFFFF"/>
                </a:solidFill>
                <a:effectLst/>
                <a:uLnTx/>
                <a:uFillTx/>
                <a:latin typeface="Arial"/>
              </a:rPr>
              <a:t>Development tool</a:t>
            </a:r>
            <a:endParaRPr kumimoji="0" lang="en-US" sz="2800" b="0" i="0" u="none" strike="noStrike" kern="0" cap="none" spc="0" normalizeH="0" baseline="0" noProof="0" dirty="0" smtClean="0">
              <a:ln>
                <a:noFill/>
              </a:ln>
              <a:solidFill>
                <a:srgbClr val="FFFFFF"/>
              </a:solidFill>
              <a:effectLst/>
              <a:uLnTx/>
              <a:uFillTx/>
              <a:latin typeface="Arial"/>
            </a:endParaRPr>
          </a:p>
        </p:txBody>
      </p:sp>
      <p:pic>
        <p:nvPicPr>
          <p:cNvPr id="11" name="Picture 5" descr="WebMatrix Stack"/>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16216" y="3140968"/>
            <a:ext cx="2486025" cy="26098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861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INTEGRATION</a:t>
            </a:r>
            <a:endParaRPr lang="en-US" sz="6000" dirty="0">
              <a:solidFill>
                <a:schemeClr val="bg1">
                  <a:lumMod val="75000"/>
                </a:schemeClr>
              </a:solidFill>
              <a:latin typeface="Verdana" pitchFamily="34" charset="0"/>
            </a:endParaRPr>
          </a:p>
        </p:txBody>
      </p:sp>
      <p:pic>
        <p:nvPicPr>
          <p:cNvPr id="120833" name="Picture 1"/>
          <p:cNvPicPr>
            <a:picLocks noChangeAspect="1" noChangeArrowheads="1"/>
          </p:cNvPicPr>
          <p:nvPr/>
        </p:nvPicPr>
        <p:blipFill>
          <a:blip r:embed="rId4" cstate="print"/>
          <a:srcRect/>
          <a:stretch>
            <a:fillRect/>
          </a:stretch>
        </p:blipFill>
        <p:spPr bwMode="auto">
          <a:xfrm>
            <a:off x="359764" y="1289309"/>
            <a:ext cx="4332157" cy="3612475"/>
          </a:xfrm>
          <a:prstGeom prst="rect">
            <a:avLst/>
          </a:prstGeom>
          <a:noFill/>
          <a:ln w="9525">
            <a:noFill/>
            <a:miter lim="800000"/>
            <a:headEnd/>
            <a:tailEnd/>
          </a:ln>
        </p:spPr>
      </p:pic>
      <p:pic>
        <p:nvPicPr>
          <p:cNvPr id="7" name="Picture 6" descr="DotNetNuke® Community Edition"/>
          <p:cNvPicPr>
            <a:picLocks noChangeAspect="1" noChangeArrowheads="1"/>
          </p:cNvPicPr>
          <p:nvPr/>
        </p:nvPicPr>
        <p:blipFill>
          <a:blip r:embed="rId5" cstate="print"/>
          <a:srcRect/>
          <a:stretch>
            <a:fillRect/>
          </a:stretch>
        </p:blipFill>
        <p:spPr bwMode="auto">
          <a:xfrm>
            <a:off x="5546360" y="1259173"/>
            <a:ext cx="3357797" cy="3357797"/>
          </a:xfrm>
          <a:prstGeom prst="rect">
            <a:avLst/>
          </a:prstGeom>
          <a:noFill/>
        </p:spPr>
      </p:pic>
      <p:sp>
        <p:nvSpPr>
          <p:cNvPr id="8" name="TextBox 7"/>
          <p:cNvSpPr txBox="1">
            <a:spLocks noChangeArrowheads="1"/>
          </p:cNvSpPr>
          <p:nvPr/>
        </p:nvSpPr>
        <p:spPr bwMode="auto">
          <a:xfrm>
            <a:off x="4961744" y="2200015"/>
            <a:ext cx="659567" cy="1569660"/>
          </a:xfrm>
          <a:prstGeom prst="rect">
            <a:avLst/>
          </a:prstGeom>
          <a:noFill/>
          <a:ln w="9525">
            <a:noFill/>
            <a:miter lim="800000"/>
            <a:headEnd/>
            <a:tailEnd/>
          </a:ln>
        </p:spPr>
        <p:txBody>
          <a:bodyPr wrap="square">
            <a:spAutoFit/>
          </a:bodyPr>
          <a:lstStyle/>
          <a:p>
            <a:pPr algn="r"/>
            <a:r>
              <a:rPr lang="en-US" sz="9600" dirty="0" smtClean="0">
                <a:solidFill>
                  <a:schemeClr val="bg1"/>
                </a:solidFill>
                <a:latin typeface="Calibri" pitchFamily="34" charset="0"/>
              </a:rPr>
              <a:t>+</a:t>
            </a:r>
            <a:endParaRPr lang="en-US" sz="9600" dirty="0">
              <a:solidFill>
                <a:schemeClr val="bg1"/>
              </a:solidFill>
              <a:latin typeface="Calibri" pitchFamily="34" charset="0"/>
            </a:endParaRPr>
          </a:p>
        </p:txBody>
      </p:sp>
      <p:sp>
        <p:nvSpPr>
          <p:cNvPr id="9" name="Titel 1"/>
          <p:cNvSpPr txBox="1">
            <a:spLocks/>
          </p:cNvSpPr>
          <p:nvPr/>
        </p:nvSpPr>
        <p:spPr bwMode="auto">
          <a:xfrm>
            <a:off x="517160" y="5161432"/>
            <a:ext cx="8177136" cy="9845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hangingPunct="0"/>
            <a:r>
              <a:rPr kumimoji="0" lang="de-DE" sz="2800" b="0" i="0" u="none" strike="noStrike" kern="0" cap="none" spc="0" normalizeH="0" baseline="0" noProof="0" dirty="0" smtClean="0">
                <a:ln>
                  <a:noFill/>
                </a:ln>
                <a:solidFill>
                  <a:srgbClr val="FFFFFF"/>
                </a:solidFill>
                <a:effectLst/>
                <a:uLnTx/>
                <a:uFillTx/>
                <a:latin typeface="Arial"/>
                <a:ea typeface="+mj-ea"/>
                <a:cs typeface="+mj-cs"/>
              </a:rPr>
              <a:t>To see WebMatrix in action…</a:t>
            </a:r>
            <a:r>
              <a:rPr lang="de-DE" sz="2800" kern="0" dirty="0" smtClean="0">
                <a:solidFill>
                  <a:srgbClr val="FFFFFF"/>
                </a:solidFill>
                <a:latin typeface="Arial"/>
                <a:ea typeface="+mj-ea"/>
                <a:cs typeface="+mj-cs"/>
              </a:rPr>
              <a:t/>
            </a:r>
            <a:br>
              <a:rPr lang="de-DE" sz="2800" kern="0" dirty="0" smtClean="0">
                <a:solidFill>
                  <a:srgbClr val="FFFFFF"/>
                </a:solidFill>
                <a:latin typeface="Arial"/>
                <a:ea typeface="+mj-ea"/>
                <a:cs typeface="+mj-cs"/>
              </a:rPr>
            </a:br>
            <a:r>
              <a:rPr lang="de-DE" sz="2800" kern="0" dirty="0" smtClean="0">
                <a:solidFill>
                  <a:srgbClr val="FFFFFF"/>
                </a:solidFill>
                <a:latin typeface="Arial"/>
                <a:ea typeface="+mj-ea"/>
                <a:cs typeface="+mj-cs"/>
              </a:rPr>
              <a:t>Go to www.microsoft.com/web/webmatrix</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Diagram 7"/>
          <p:cNvGraphicFramePr/>
          <p:nvPr/>
        </p:nvGraphicFramePr>
        <p:xfrm>
          <a:off x="552660" y="2100385"/>
          <a:ext cx="8018584" cy="3094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2947" name="TextBox 5"/>
          <p:cNvSpPr txBox="1">
            <a:spLocks noChangeArrowheads="1"/>
          </p:cNvSpPr>
          <p:nvPr/>
        </p:nvSpPr>
        <p:spPr bwMode="auto">
          <a:xfrm>
            <a:off x="1528997" y="-142875"/>
            <a:ext cx="6190938" cy="1016000"/>
          </a:xfrm>
          <a:prstGeom prst="rect">
            <a:avLst/>
          </a:prstGeom>
          <a:noFill/>
          <a:ln w="9525">
            <a:noFill/>
            <a:miter lim="800000"/>
            <a:headEnd/>
            <a:tailEnd/>
          </a:ln>
        </p:spPr>
        <p:txBody>
          <a:bodyPr wrap="square">
            <a:spAutoFit/>
          </a:bodyPr>
          <a:lstStyle/>
          <a:p>
            <a:pPr algn="dist"/>
            <a:r>
              <a:rPr lang="en-US" sz="6000" dirty="0" smtClean="0">
                <a:solidFill>
                  <a:schemeClr val="bg1">
                    <a:lumMod val="75000"/>
                  </a:schemeClr>
                </a:solidFill>
                <a:latin typeface="Verdana" pitchFamily="34" charset="0"/>
              </a:rPr>
              <a:t>AGENDA</a:t>
            </a:r>
            <a:endParaRPr lang="en-US" sz="6000" dirty="0">
              <a:solidFill>
                <a:schemeClr val="bg1">
                  <a:lumMod val="75000"/>
                </a:schemeClr>
              </a:solidFill>
              <a:latin typeface="Verdan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4834" y="1154244"/>
            <a:ext cx="8559382" cy="5386090"/>
          </a:xfrm>
          <a:prstGeom prst="rect">
            <a:avLst/>
          </a:prstGeom>
          <a:noFill/>
          <a:ln w="9525">
            <a:noFill/>
            <a:miter lim="800000"/>
            <a:headEnd/>
            <a:tailEnd/>
          </a:ln>
        </p:spPr>
        <p:txBody>
          <a:bodyPr wrap="square">
            <a:spAutoFit/>
          </a:bodyPr>
          <a:lstStyle/>
          <a:p>
            <a:r>
              <a:rPr lang="en-US" sz="2400" dirty="0" smtClean="0">
                <a:solidFill>
                  <a:schemeClr val="bg1">
                    <a:lumMod val="85000"/>
                  </a:schemeClr>
                </a:solidFill>
                <a:latin typeface="Calibri" pitchFamily="34" charset="0"/>
              </a:rPr>
              <a:t>In 2007 at </a:t>
            </a:r>
            <a:r>
              <a:rPr lang="en-US" sz="2400" dirty="0" err="1" smtClean="0">
                <a:solidFill>
                  <a:schemeClr val="bg1">
                    <a:lumMod val="85000"/>
                  </a:schemeClr>
                </a:solidFill>
                <a:latin typeface="Calibri" pitchFamily="34" charset="0"/>
              </a:rPr>
              <a:t>OpenForce</a:t>
            </a:r>
            <a:r>
              <a:rPr lang="en-US" sz="2400" dirty="0" smtClean="0">
                <a:solidFill>
                  <a:schemeClr val="bg1">
                    <a:lumMod val="85000"/>
                  </a:schemeClr>
                </a:solidFill>
                <a:latin typeface="Calibri" pitchFamily="34" charset="0"/>
              </a:rPr>
              <a:t> North America, </a:t>
            </a:r>
            <a:r>
              <a:rPr lang="en-US" sz="2400" dirty="0" err="1" smtClean="0">
                <a:solidFill>
                  <a:schemeClr val="bg1">
                    <a:lumMod val="85000"/>
                  </a:schemeClr>
                </a:solidFill>
                <a:latin typeface="Calibri" pitchFamily="34" charset="0"/>
              </a:rPr>
              <a:t>DotNetNuke</a:t>
            </a:r>
            <a:r>
              <a:rPr lang="en-US" sz="2400" dirty="0" smtClean="0">
                <a:solidFill>
                  <a:schemeClr val="bg1">
                    <a:lumMod val="85000"/>
                  </a:schemeClr>
                </a:solidFill>
                <a:latin typeface="Calibri" pitchFamily="34" charset="0"/>
              </a:rPr>
              <a:t> Corporation announced ambitious plans  for the upcoming </a:t>
            </a:r>
            <a:r>
              <a:rPr lang="en-US" sz="2400" b="1" dirty="0" smtClean="0">
                <a:solidFill>
                  <a:schemeClr val="bg1"/>
                </a:solidFill>
                <a:latin typeface="Calibri" pitchFamily="34" charset="0"/>
              </a:rPr>
              <a:t>Version 5.0 </a:t>
            </a:r>
            <a:r>
              <a:rPr lang="en-US" sz="2400" dirty="0" smtClean="0">
                <a:solidFill>
                  <a:schemeClr val="bg1">
                    <a:lumMod val="85000"/>
                  </a:schemeClr>
                </a:solidFill>
                <a:latin typeface="Calibri" pitchFamily="34" charset="0"/>
              </a:rPr>
              <a:t>release.</a:t>
            </a:r>
          </a:p>
          <a:p>
            <a:endParaRPr lang="en-US" sz="2400" dirty="0" smtClean="0">
              <a:solidFill>
                <a:schemeClr val="bg1">
                  <a:lumMod val="85000"/>
                </a:schemeClr>
              </a:solidFill>
              <a:latin typeface="Calibri" pitchFamily="34" charset="0"/>
            </a:endParaRPr>
          </a:p>
          <a:p>
            <a:r>
              <a:rPr lang="en-US" sz="2400" dirty="0" smtClean="0">
                <a:solidFill>
                  <a:schemeClr val="bg1">
                    <a:lumMod val="85000"/>
                  </a:schemeClr>
                </a:solidFill>
                <a:latin typeface="Calibri" pitchFamily="34" charset="0"/>
              </a:rPr>
              <a:t>Codenamed “</a:t>
            </a:r>
            <a:r>
              <a:rPr lang="en-US" sz="2400" b="1" dirty="0" smtClean="0">
                <a:solidFill>
                  <a:schemeClr val="bg1"/>
                </a:solidFill>
                <a:latin typeface="Calibri" pitchFamily="34" charset="0"/>
              </a:rPr>
              <a:t>Cambrian</a:t>
            </a:r>
            <a:r>
              <a:rPr lang="en-US" sz="2400" dirty="0" smtClean="0">
                <a:solidFill>
                  <a:schemeClr val="bg1">
                    <a:lumMod val="85000"/>
                  </a:schemeClr>
                </a:solidFill>
                <a:latin typeface="Calibri" pitchFamily="34" charset="0"/>
              </a:rPr>
              <a:t>” this  release planned to tackle major feature areas such as Social Networking, Workflow &amp; Versioning, Content Localization, User Interface, and Core Modules.</a:t>
            </a:r>
          </a:p>
          <a:p>
            <a:endParaRPr lang="en-US" sz="2400" dirty="0" smtClean="0">
              <a:solidFill>
                <a:schemeClr val="bg1">
                  <a:lumMod val="85000"/>
                </a:schemeClr>
              </a:solidFill>
              <a:latin typeface="Calibri" pitchFamily="34" charset="0"/>
            </a:endParaRPr>
          </a:p>
          <a:p>
            <a:r>
              <a:rPr lang="en-US" sz="2400" dirty="0" smtClean="0">
                <a:solidFill>
                  <a:schemeClr val="bg1">
                    <a:lumMod val="85000"/>
                  </a:schemeClr>
                </a:solidFill>
                <a:latin typeface="Calibri" pitchFamily="34" charset="0"/>
              </a:rPr>
              <a:t>Due to lack of funding and resources, progress was slower than anticipated; however, by 2010 many of these features were implemented in the platform in one form or another. </a:t>
            </a:r>
          </a:p>
          <a:p>
            <a:endParaRPr lang="en-US" sz="2400" dirty="0" smtClean="0">
              <a:solidFill>
                <a:schemeClr val="bg1">
                  <a:lumMod val="85000"/>
                </a:schemeClr>
              </a:solidFill>
              <a:latin typeface="Calibri" pitchFamily="34" charset="0"/>
            </a:endParaRPr>
          </a:p>
          <a:p>
            <a:r>
              <a:rPr lang="en-US" sz="2400" dirty="0" smtClean="0">
                <a:solidFill>
                  <a:schemeClr val="bg1">
                    <a:lumMod val="85000"/>
                  </a:schemeClr>
                </a:solidFill>
                <a:latin typeface="Calibri" pitchFamily="34" charset="0"/>
              </a:rPr>
              <a:t>However, </a:t>
            </a:r>
            <a:r>
              <a:rPr lang="en-US" sz="2400" b="1" dirty="0" smtClean="0">
                <a:solidFill>
                  <a:schemeClr val="bg1"/>
                </a:solidFill>
                <a:latin typeface="Calibri" pitchFamily="34" charset="0"/>
              </a:rPr>
              <a:t>the web landscape is rapidly changing….</a:t>
            </a:r>
          </a:p>
          <a:p>
            <a:r>
              <a:rPr lang="en-US" sz="2800" dirty="0" smtClean="0">
                <a:solidFill>
                  <a:prstClr val="white"/>
                </a:solidFill>
                <a:latin typeface="Calibri" pitchFamily="34" charset="0"/>
              </a:rPr>
              <a:t/>
            </a:r>
            <a:br>
              <a:rPr lang="en-US" sz="2800" dirty="0" smtClean="0">
                <a:solidFill>
                  <a:prstClr val="white"/>
                </a:solidFill>
                <a:latin typeface="Calibri" pitchFamily="34" charset="0"/>
              </a:rPr>
            </a:br>
            <a:endParaRPr lang="en-US" sz="2800" dirty="0" smtClean="0">
              <a:solidFill>
                <a:prstClr val="white"/>
              </a:solidFill>
              <a:latin typeface="Calibri" pitchFamily="34" charset="0"/>
            </a:endParaRPr>
          </a:p>
        </p:txBody>
      </p:sp>
      <p:sp>
        <p:nvSpPr>
          <p:cNvPr id="8909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BACKGROUND</a:t>
            </a:r>
            <a:endParaRPr lang="en-US" sz="6000" dirty="0">
              <a:solidFill>
                <a:prstClr val="white">
                  <a:lumMod val="75000"/>
                </a:prst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87042" name="TextBox 7"/>
          <p:cNvSpPr txBox="1">
            <a:spLocks noChangeArrowheads="1"/>
          </p:cNvSpPr>
          <p:nvPr/>
        </p:nvSpPr>
        <p:spPr bwMode="auto">
          <a:xfrm>
            <a:off x="1738859" y="-142875"/>
            <a:ext cx="5876145" cy="1015663"/>
          </a:xfrm>
          <a:prstGeom prst="rect">
            <a:avLst/>
          </a:prstGeom>
          <a:noFill/>
          <a:ln w="9525">
            <a:noFill/>
            <a:miter lim="800000"/>
            <a:headEnd/>
            <a:tailEnd/>
          </a:ln>
        </p:spPr>
        <p:txBody>
          <a:bodyPr wrap="square">
            <a:spAutoFit/>
          </a:bodyPr>
          <a:lstStyle/>
          <a:p>
            <a:pPr algn="dist"/>
            <a:r>
              <a:rPr lang="en-US" sz="6000" dirty="0" smtClean="0">
                <a:solidFill>
                  <a:schemeClr val="bg1">
                    <a:lumMod val="75000"/>
                  </a:schemeClr>
                </a:solidFill>
                <a:latin typeface="Verdana" pitchFamily="34" charset="0"/>
              </a:rPr>
              <a:t>CMS 1.0</a:t>
            </a:r>
            <a:endParaRPr lang="en-US" sz="6000" dirty="0">
              <a:solidFill>
                <a:schemeClr val="bg1">
                  <a:lumMod val="75000"/>
                </a:schemeClr>
              </a:solidFill>
              <a:latin typeface="Verdana" pitchFamily="34" charset="0"/>
            </a:endParaRPr>
          </a:p>
        </p:txBody>
      </p:sp>
      <p:sp>
        <p:nvSpPr>
          <p:cNvPr id="6" name="Rounded Rectangle 5"/>
          <p:cNvSpPr/>
          <p:nvPr/>
        </p:nvSpPr>
        <p:spPr>
          <a:xfrm>
            <a:off x="299803" y="839449"/>
            <a:ext cx="8589363" cy="5696262"/>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102401" name="Picture 1"/>
          <p:cNvPicPr>
            <a:picLocks noChangeAspect="1" noChangeArrowheads="1"/>
          </p:cNvPicPr>
          <p:nvPr/>
        </p:nvPicPr>
        <p:blipFill>
          <a:blip r:embed="rId4" cstate="print"/>
          <a:srcRect/>
          <a:stretch>
            <a:fillRect/>
          </a:stretch>
        </p:blipFill>
        <p:spPr bwMode="auto">
          <a:xfrm>
            <a:off x="3567660" y="2765921"/>
            <a:ext cx="2165142" cy="1902232"/>
          </a:xfrm>
          <a:prstGeom prst="rect">
            <a:avLst/>
          </a:prstGeom>
          <a:noFill/>
          <a:ln w="9525">
            <a:solidFill>
              <a:schemeClr val="tx1"/>
            </a:solidFill>
            <a:miter lim="800000"/>
            <a:headEnd/>
            <a:tailEnd/>
          </a:ln>
        </p:spPr>
      </p:pic>
      <p:pic>
        <p:nvPicPr>
          <p:cNvPr id="102403" name="Picture 3"/>
          <p:cNvPicPr>
            <a:picLocks noChangeAspect="1" noChangeArrowheads="1"/>
          </p:cNvPicPr>
          <p:nvPr/>
        </p:nvPicPr>
        <p:blipFill>
          <a:blip r:embed="rId5" cstate="print"/>
          <a:srcRect/>
          <a:stretch>
            <a:fillRect/>
          </a:stretch>
        </p:blipFill>
        <p:spPr bwMode="auto">
          <a:xfrm>
            <a:off x="6889542" y="1685455"/>
            <a:ext cx="1489822" cy="1297587"/>
          </a:xfrm>
          <a:prstGeom prst="rect">
            <a:avLst/>
          </a:prstGeom>
          <a:noFill/>
          <a:ln w="9525">
            <a:noFill/>
            <a:miter lim="800000"/>
            <a:headEnd/>
            <a:tailEnd/>
          </a:ln>
        </p:spPr>
      </p:pic>
      <p:pic>
        <p:nvPicPr>
          <p:cNvPr id="102407" name="Picture 7" descr="http://www.freemason-wa.org/images/laptop.jpg"/>
          <p:cNvPicPr>
            <a:picLocks noChangeAspect="1" noChangeArrowheads="1"/>
          </p:cNvPicPr>
          <p:nvPr/>
        </p:nvPicPr>
        <p:blipFill>
          <a:blip r:embed="rId6" cstate="print"/>
          <a:srcRect/>
          <a:stretch>
            <a:fillRect/>
          </a:stretch>
        </p:blipFill>
        <p:spPr bwMode="auto">
          <a:xfrm>
            <a:off x="1757369" y="4645337"/>
            <a:ext cx="1775730" cy="1635541"/>
          </a:xfrm>
          <a:prstGeom prst="rect">
            <a:avLst/>
          </a:prstGeom>
          <a:noFill/>
        </p:spPr>
      </p:pic>
      <p:pic>
        <p:nvPicPr>
          <p:cNvPr id="102409" name="Picture 9" descr="http://www.krunker.com/wp-content/uploads/2007/08/Dell%20Vostro.jpg"/>
          <p:cNvPicPr>
            <a:picLocks noChangeAspect="1" noChangeArrowheads="1"/>
          </p:cNvPicPr>
          <p:nvPr/>
        </p:nvPicPr>
        <p:blipFill>
          <a:blip r:embed="rId7" cstate="print"/>
          <a:srcRect/>
          <a:stretch>
            <a:fillRect/>
          </a:stretch>
        </p:blipFill>
        <p:spPr bwMode="auto">
          <a:xfrm>
            <a:off x="5921115" y="4795237"/>
            <a:ext cx="2236136" cy="1600079"/>
          </a:xfrm>
          <a:prstGeom prst="rect">
            <a:avLst/>
          </a:prstGeom>
          <a:noFill/>
        </p:spPr>
      </p:pic>
      <p:pic>
        <p:nvPicPr>
          <p:cNvPr id="102413" name="Picture 13" descr="http://www.ony.unu.edu/video_icon.jpg"/>
          <p:cNvPicPr>
            <a:picLocks noChangeAspect="1" noChangeArrowheads="1"/>
          </p:cNvPicPr>
          <p:nvPr/>
        </p:nvPicPr>
        <p:blipFill>
          <a:blip r:embed="rId8" cstate="print"/>
          <a:srcRect/>
          <a:stretch>
            <a:fillRect/>
          </a:stretch>
        </p:blipFill>
        <p:spPr bwMode="auto">
          <a:xfrm>
            <a:off x="5165198" y="1032710"/>
            <a:ext cx="1267404" cy="1290766"/>
          </a:xfrm>
          <a:prstGeom prst="rect">
            <a:avLst/>
          </a:prstGeom>
          <a:noFill/>
        </p:spPr>
      </p:pic>
      <p:pic>
        <p:nvPicPr>
          <p:cNvPr id="102415" name="Picture 15" descr="http://www.iconarchive.com/icons/deleket/sleek-xp-basic/256/Document-icon.png"/>
          <p:cNvPicPr>
            <a:picLocks noChangeAspect="1" noChangeArrowheads="1"/>
          </p:cNvPicPr>
          <p:nvPr/>
        </p:nvPicPr>
        <p:blipFill>
          <a:blip r:embed="rId9" cstate="print"/>
          <a:srcRect/>
          <a:stretch>
            <a:fillRect/>
          </a:stretch>
        </p:blipFill>
        <p:spPr bwMode="auto">
          <a:xfrm>
            <a:off x="971289" y="1767226"/>
            <a:ext cx="1290768" cy="1290768"/>
          </a:xfrm>
          <a:prstGeom prst="rect">
            <a:avLst/>
          </a:prstGeom>
          <a:noFill/>
        </p:spPr>
      </p:pic>
      <p:pic>
        <p:nvPicPr>
          <p:cNvPr id="102417" name="Picture 17" descr="http://psdho.me/wp-content/uploads/2010/08/white-photo-picture-gallery-icon-full.jpg"/>
          <p:cNvPicPr>
            <a:picLocks noChangeAspect="1" noChangeArrowheads="1"/>
          </p:cNvPicPr>
          <p:nvPr/>
        </p:nvPicPr>
        <p:blipFill>
          <a:blip r:embed="rId10" cstate="print"/>
          <a:srcRect/>
          <a:stretch>
            <a:fillRect/>
          </a:stretch>
        </p:blipFill>
        <p:spPr bwMode="auto">
          <a:xfrm>
            <a:off x="2730223" y="927778"/>
            <a:ext cx="1960864" cy="1470648"/>
          </a:xfrm>
          <a:prstGeom prst="rect">
            <a:avLst/>
          </a:prstGeom>
          <a:noFill/>
        </p:spPr>
      </p:pic>
      <p:cxnSp>
        <p:nvCxnSpPr>
          <p:cNvPr id="18" name="Straight Arrow Connector 17"/>
          <p:cNvCxnSpPr/>
          <p:nvPr/>
        </p:nvCxnSpPr>
        <p:spPr>
          <a:xfrm>
            <a:off x="2143593" y="2488367"/>
            <a:ext cx="1379099" cy="43471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25647" y="2323475"/>
            <a:ext cx="441619" cy="41972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5096658" y="2113613"/>
            <a:ext cx="899408" cy="61459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5801195" y="2383436"/>
            <a:ext cx="1274162" cy="52465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3282846" y="4691921"/>
            <a:ext cx="734524" cy="689547"/>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201587" y="4706911"/>
            <a:ext cx="599606" cy="569627"/>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15"/>
                                        </p:tgtEl>
                                        <p:attrNameLst>
                                          <p:attrName>style.visibility</p:attrName>
                                        </p:attrNameLst>
                                      </p:cBhvr>
                                      <p:to>
                                        <p:strVal val="visible"/>
                                      </p:to>
                                    </p:set>
                                    <p:anim calcmode="lin" valueType="num">
                                      <p:cBhvr additive="base">
                                        <p:cTn id="7" dur="500" fill="hold"/>
                                        <p:tgtEl>
                                          <p:spTgt spid="102415"/>
                                        </p:tgtEl>
                                        <p:attrNameLst>
                                          <p:attrName>ppt_x</p:attrName>
                                        </p:attrNameLst>
                                      </p:cBhvr>
                                      <p:tavLst>
                                        <p:tav tm="0">
                                          <p:val>
                                            <p:strVal val="#ppt_x"/>
                                          </p:val>
                                        </p:tav>
                                        <p:tav tm="100000">
                                          <p:val>
                                            <p:strVal val="#ppt_x"/>
                                          </p:val>
                                        </p:tav>
                                      </p:tavLst>
                                    </p:anim>
                                    <p:anim calcmode="lin" valueType="num">
                                      <p:cBhvr additive="base">
                                        <p:cTn id="8" dur="500" fill="hold"/>
                                        <p:tgtEl>
                                          <p:spTgt spid="1024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17"/>
                                        </p:tgtEl>
                                        <p:attrNameLst>
                                          <p:attrName>style.visibility</p:attrName>
                                        </p:attrNameLst>
                                      </p:cBhvr>
                                      <p:to>
                                        <p:strVal val="visible"/>
                                      </p:to>
                                    </p:set>
                                    <p:anim calcmode="lin" valueType="num">
                                      <p:cBhvr additive="base">
                                        <p:cTn id="17" dur="500" fill="hold"/>
                                        <p:tgtEl>
                                          <p:spTgt spid="102417"/>
                                        </p:tgtEl>
                                        <p:attrNameLst>
                                          <p:attrName>ppt_x</p:attrName>
                                        </p:attrNameLst>
                                      </p:cBhvr>
                                      <p:tavLst>
                                        <p:tav tm="0">
                                          <p:val>
                                            <p:strVal val="#ppt_x"/>
                                          </p:val>
                                        </p:tav>
                                        <p:tav tm="100000">
                                          <p:val>
                                            <p:strVal val="#ppt_x"/>
                                          </p:val>
                                        </p:tav>
                                      </p:tavLst>
                                    </p:anim>
                                    <p:anim calcmode="lin" valueType="num">
                                      <p:cBhvr additive="base">
                                        <p:cTn id="18" dur="500" fill="hold"/>
                                        <p:tgtEl>
                                          <p:spTgt spid="1024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413"/>
                                        </p:tgtEl>
                                        <p:attrNameLst>
                                          <p:attrName>style.visibility</p:attrName>
                                        </p:attrNameLst>
                                      </p:cBhvr>
                                      <p:to>
                                        <p:strVal val="visible"/>
                                      </p:to>
                                    </p:set>
                                    <p:anim calcmode="lin" valueType="num">
                                      <p:cBhvr additive="base">
                                        <p:cTn id="27" dur="500" fill="hold"/>
                                        <p:tgtEl>
                                          <p:spTgt spid="102413"/>
                                        </p:tgtEl>
                                        <p:attrNameLst>
                                          <p:attrName>ppt_x</p:attrName>
                                        </p:attrNameLst>
                                      </p:cBhvr>
                                      <p:tavLst>
                                        <p:tav tm="0">
                                          <p:val>
                                            <p:strVal val="#ppt_x"/>
                                          </p:val>
                                        </p:tav>
                                        <p:tav tm="100000">
                                          <p:val>
                                            <p:strVal val="#ppt_x"/>
                                          </p:val>
                                        </p:tav>
                                      </p:tavLst>
                                    </p:anim>
                                    <p:anim calcmode="lin" valueType="num">
                                      <p:cBhvr additive="base">
                                        <p:cTn id="28" dur="500" fill="hold"/>
                                        <p:tgtEl>
                                          <p:spTgt spid="1024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403"/>
                                        </p:tgtEl>
                                        <p:attrNameLst>
                                          <p:attrName>style.visibility</p:attrName>
                                        </p:attrNameLst>
                                      </p:cBhvr>
                                      <p:to>
                                        <p:strVal val="visible"/>
                                      </p:to>
                                    </p:set>
                                    <p:anim calcmode="lin" valueType="num">
                                      <p:cBhvr additive="base">
                                        <p:cTn id="37" dur="500" fill="hold"/>
                                        <p:tgtEl>
                                          <p:spTgt spid="102403"/>
                                        </p:tgtEl>
                                        <p:attrNameLst>
                                          <p:attrName>ppt_x</p:attrName>
                                        </p:attrNameLst>
                                      </p:cBhvr>
                                      <p:tavLst>
                                        <p:tav tm="0">
                                          <p:val>
                                            <p:strVal val="#ppt_x"/>
                                          </p:val>
                                        </p:tav>
                                        <p:tav tm="100000">
                                          <p:val>
                                            <p:strVal val="#ppt_x"/>
                                          </p:val>
                                        </p:tav>
                                      </p:tavLst>
                                    </p:anim>
                                    <p:anim calcmode="lin" valueType="num">
                                      <p:cBhvr additive="base">
                                        <p:cTn id="38" dur="500" fill="hold"/>
                                        <p:tgtEl>
                                          <p:spTgt spid="10240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2407"/>
                                        </p:tgtEl>
                                        <p:attrNameLst>
                                          <p:attrName>style.visibility</p:attrName>
                                        </p:attrNameLst>
                                      </p:cBhvr>
                                      <p:to>
                                        <p:strVal val="visible"/>
                                      </p:to>
                                    </p:set>
                                    <p:anim calcmode="lin" valueType="num">
                                      <p:cBhvr additive="base">
                                        <p:cTn id="51" dur="500" fill="hold"/>
                                        <p:tgtEl>
                                          <p:spTgt spid="102407"/>
                                        </p:tgtEl>
                                        <p:attrNameLst>
                                          <p:attrName>ppt_x</p:attrName>
                                        </p:attrNameLst>
                                      </p:cBhvr>
                                      <p:tavLst>
                                        <p:tav tm="0">
                                          <p:val>
                                            <p:strVal val="#ppt_x"/>
                                          </p:val>
                                        </p:tav>
                                        <p:tav tm="100000">
                                          <p:val>
                                            <p:strVal val="#ppt_x"/>
                                          </p:val>
                                        </p:tav>
                                      </p:tavLst>
                                    </p:anim>
                                    <p:anim calcmode="lin" valueType="num">
                                      <p:cBhvr additive="base">
                                        <p:cTn id="52" dur="500" fill="hold"/>
                                        <p:tgtEl>
                                          <p:spTgt spid="10240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2409"/>
                                        </p:tgtEl>
                                        <p:attrNameLst>
                                          <p:attrName>style.visibility</p:attrName>
                                        </p:attrNameLst>
                                      </p:cBhvr>
                                      <p:to>
                                        <p:strVal val="visible"/>
                                      </p:to>
                                    </p:set>
                                    <p:anim calcmode="lin" valueType="num">
                                      <p:cBhvr additive="base">
                                        <p:cTn id="59" dur="500" fill="hold"/>
                                        <p:tgtEl>
                                          <p:spTgt spid="102409"/>
                                        </p:tgtEl>
                                        <p:attrNameLst>
                                          <p:attrName>ppt_x</p:attrName>
                                        </p:attrNameLst>
                                      </p:cBhvr>
                                      <p:tavLst>
                                        <p:tav tm="0">
                                          <p:val>
                                            <p:strVal val="#ppt_x"/>
                                          </p:val>
                                        </p:tav>
                                        <p:tav tm="100000">
                                          <p:val>
                                            <p:strVal val="#ppt_x"/>
                                          </p:val>
                                        </p:tav>
                                      </p:tavLst>
                                    </p:anim>
                                    <p:anim calcmode="lin" valueType="num">
                                      <p:cBhvr additive="base">
                                        <p:cTn id="60" dur="500" fill="hold"/>
                                        <p:tgtEl>
                                          <p:spTgt spid="102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704537" y="885669"/>
            <a:ext cx="7779895" cy="1754326"/>
          </a:xfrm>
          <a:prstGeom prst="rect">
            <a:avLst/>
          </a:prstGeom>
          <a:noFill/>
          <a:ln w="9525">
            <a:noFill/>
            <a:miter lim="800000"/>
            <a:headEnd/>
            <a:tailEnd/>
          </a:ln>
        </p:spPr>
        <p:txBody>
          <a:bodyPr wrap="square">
            <a:spAutoFit/>
          </a:bodyPr>
          <a:lstStyle/>
          <a:p>
            <a:pPr algn="ctr"/>
            <a:r>
              <a:rPr lang="en-US" sz="3600" dirty="0" err="1" smtClean="0">
                <a:solidFill>
                  <a:prstClr val="white"/>
                </a:solidFill>
                <a:latin typeface="Calibri" pitchFamily="34" charset="0"/>
              </a:rPr>
              <a:t>DotNetNuke</a:t>
            </a:r>
            <a:r>
              <a:rPr lang="en-US" sz="3600" dirty="0" smtClean="0">
                <a:solidFill>
                  <a:prstClr val="white"/>
                </a:solidFill>
                <a:latin typeface="Calibri" pitchFamily="34" charset="0"/>
              </a:rPr>
              <a:t>® is the Leading </a:t>
            </a:r>
          </a:p>
          <a:p>
            <a:pPr algn="ctr"/>
            <a:r>
              <a:rPr lang="en-US" sz="3600" dirty="0" smtClean="0">
                <a:solidFill>
                  <a:prstClr val="white"/>
                </a:solidFill>
                <a:latin typeface="Calibri" pitchFamily="34" charset="0"/>
              </a:rPr>
              <a:t>Web Content Management Platform </a:t>
            </a:r>
          </a:p>
          <a:p>
            <a:pPr algn="ctr"/>
            <a:r>
              <a:rPr lang="en-US" sz="3600" dirty="0" smtClean="0">
                <a:solidFill>
                  <a:prstClr val="white"/>
                </a:solidFill>
                <a:latin typeface="Calibri" pitchFamily="34" charset="0"/>
              </a:rPr>
              <a:t>for Microsoft .NET</a:t>
            </a:r>
          </a:p>
        </p:txBody>
      </p:sp>
      <p:sp>
        <p:nvSpPr>
          <p:cNvPr id="31747" name="TextBox 7"/>
          <p:cNvSpPr txBox="1">
            <a:spLocks noChangeArrowheads="1"/>
          </p:cNvSpPr>
          <p:nvPr/>
        </p:nvSpPr>
        <p:spPr bwMode="auto">
          <a:xfrm>
            <a:off x="2233533" y="-142875"/>
            <a:ext cx="4212237" cy="1016000"/>
          </a:xfrm>
          <a:prstGeom prst="rect">
            <a:avLst/>
          </a:prstGeom>
          <a:noFill/>
          <a:ln w="9525">
            <a:noFill/>
            <a:miter lim="800000"/>
            <a:headEnd/>
            <a:tailEnd/>
          </a:ln>
        </p:spPr>
        <p:txBody>
          <a:bodyPr wrap="square">
            <a:spAutoFit/>
          </a:bodyPr>
          <a:lstStyle/>
          <a:p>
            <a:pPr algn="dist"/>
            <a:r>
              <a:rPr lang="en-US" sz="6000" dirty="0" smtClean="0">
                <a:solidFill>
                  <a:prstClr val="white">
                    <a:lumMod val="75000"/>
                  </a:prstClr>
                </a:solidFill>
                <a:latin typeface="Verdana" pitchFamily="34" charset="0"/>
              </a:rPr>
              <a:t>CMS</a:t>
            </a:r>
            <a:endParaRPr lang="en-US" sz="6000" dirty="0">
              <a:solidFill>
                <a:prstClr val="white">
                  <a:lumMod val="75000"/>
                </a:prstClr>
              </a:solidFill>
              <a:latin typeface="Verdana" pitchFamily="34" charset="0"/>
            </a:endParaRPr>
          </a:p>
        </p:txBody>
      </p:sp>
      <p:sp>
        <p:nvSpPr>
          <p:cNvPr id="5" name="Rounded Rectangle 4"/>
          <p:cNvSpPr/>
          <p:nvPr/>
        </p:nvSpPr>
        <p:spPr>
          <a:xfrm>
            <a:off x="2681588" y="2766027"/>
            <a:ext cx="3614282" cy="3005187"/>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p:cNvPicPr>
            <a:picLocks noChangeAspect="1" noChangeArrowheads="1"/>
          </p:cNvPicPr>
          <p:nvPr/>
        </p:nvPicPr>
        <p:blipFill>
          <a:blip r:embed="rId4" cstate="print"/>
          <a:srcRect/>
          <a:stretch>
            <a:fillRect/>
          </a:stretch>
        </p:blipFill>
        <p:spPr bwMode="auto">
          <a:xfrm>
            <a:off x="3147857" y="2891385"/>
            <a:ext cx="2638425" cy="2724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87042" name="TextBox 7"/>
          <p:cNvSpPr txBox="1">
            <a:spLocks noChangeArrowheads="1"/>
          </p:cNvSpPr>
          <p:nvPr/>
        </p:nvSpPr>
        <p:spPr bwMode="auto">
          <a:xfrm>
            <a:off x="1828800" y="-142875"/>
            <a:ext cx="5471410" cy="1015663"/>
          </a:xfrm>
          <a:prstGeom prst="rect">
            <a:avLst/>
          </a:prstGeom>
          <a:noFill/>
          <a:ln w="9525">
            <a:noFill/>
            <a:miter lim="800000"/>
            <a:headEnd/>
            <a:tailEnd/>
          </a:ln>
        </p:spPr>
        <p:txBody>
          <a:bodyPr wrap="square">
            <a:spAutoFit/>
          </a:bodyPr>
          <a:lstStyle/>
          <a:p>
            <a:pPr algn="dist"/>
            <a:r>
              <a:rPr lang="en-US" sz="6000" dirty="0" smtClean="0">
                <a:solidFill>
                  <a:prstClr val="white">
                    <a:lumMod val="75000"/>
                  </a:prstClr>
                </a:solidFill>
                <a:latin typeface="Verdana" pitchFamily="34" charset="0"/>
              </a:rPr>
              <a:t>CMS 2.0</a:t>
            </a:r>
            <a:endParaRPr lang="en-US" sz="6000" dirty="0">
              <a:solidFill>
                <a:prstClr val="white">
                  <a:lumMod val="75000"/>
                </a:prstClr>
              </a:solidFill>
              <a:latin typeface="Verdana" pitchFamily="34" charset="0"/>
            </a:endParaRPr>
          </a:p>
        </p:txBody>
      </p:sp>
      <p:sp>
        <p:nvSpPr>
          <p:cNvPr id="6" name="Rounded Rectangle 5"/>
          <p:cNvSpPr/>
          <p:nvPr/>
        </p:nvSpPr>
        <p:spPr>
          <a:xfrm>
            <a:off x="299803" y="839449"/>
            <a:ext cx="8589363" cy="5696262"/>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2407" name="Picture 7" descr="http://www.freemason-wa.org/images/laptop.jpg"/>
          <p:cNvPicPr>
            <a:picLocks noChangeAspect="1" noChangeArrowheads="1"/>
          </p:cNvPicPr>
          <p:nvPr/>
        </p:nvPicPr>
        <p:blipFill>
          <a:blip r:embed="rId4" cstate="print"/>
          <a:srcRect/>
          <a:stretch>
            <a:fillRect/>
          </a:stretch>
        </p:blipFill>
        <p:spPr bwMode="auto">
          <a:xfrm>
            <a:off x="703682" y="1077678"/>
            <a:ext cx="441176" cy="406347"/>
          </a:xfrm>
          <a:prstGeom prst="rect">
            <a:avLst/>
          </a:prstGeom>
          <a:noFill/>
        </p:spPr>
      </p:pic>
      <p:pic>
        <p:nvPicPr>
          <p:cNvPr id="102409" name="Picture 9" descr="http://www.krunker.com/wp-content/uploads/2007/08/Dell%20Vostro.jpg"/>
          <p:cNvPicPr>
            <a:picLocks noChangeAspect="1" noChangeArrowheads="1"/>
          </p:cNvPicPr>
          <p:nvPr/>
        </p:nvPicPr>
        <p:blipFill>
          <a:blip r:embed="rId5" cstate="print"/>
          <a:srcRect/>
          <a:stretch>
            <a:fillRect/>
          </a:stretch>
        </p:blipFill>
        <p:spPr bwMode="auto">
          <a:xfrm>
            <a:off x="367468" y="2216929"/>
            <a:ext cx="546931" cy="391359"/>
          </a:xfrm>
          <a:prstGeom prst="rect">
            <a:avLst/>
          </a:prstGeom>
          <a:noFill/>
        </p:spPr>
      </p:pic>
      <p:pic>
        <p:nvPicPr>
          <p:cNvPr id="26" name="Picture 9" descr="http://www.krunker.com/wp-content/uploads/2007/08/Dell%20Vostro.jpg"/>
          <p:cNvPicPr>
            <a:picLocks noChangeAspect="1" noChangeArrowheads="1"/>
          </p:cNvPicPr>
          <p:nvPr/>
        </p:nvPicPr>
        <p:blipFill>
          <a:blip r:embed="rId5" cstate="print"/>
          <a:srcRect/>
          <a:stretch>
            <a:fillRect/>
          </a:stretch>
        </p:blipFill>
        <p:spPr bwMode="auto">
          <a:xfrm>
            <a:off x="388985" y="4243099"/>
            <a:ext cx="522491" cy="373871"/>
          </a:xfrm>
          <a:prstGeom prst="rect">
            <a:avLst/>
          </a:prstGeom>
          <a:noFill/>
        </p:spPr>
      </p:pic>
      <p:pic>
        <p:nvPicPr>
          <p:cNvPr id="28" name="Picture 9" descr="http://www.krunker.com/wp-content/uploads/2007/08/Dell%20Vostro.jpg"/>
          <p:cNvPicPr>
            <a:picLocks noChangeAspect="1" noChangeArrowheads="1"/>
          </p:cNvPicPr>
          <p:nvPr/>
        </p:nvPicPr>
        <p:blipFill>
          <a:blip r:embed="rId5" cstate="print"/>
          <a:srcRect/>
          <a:stretch>
            <a:fillRect/>
          </a:stretch>
        </p:blipFill>
        <p:spPr bwMode="auto">
          <a:xfrm>
            <a:off x="1654156" y="6041920"/>
            <a:ext cx="564388" cy="403851"/>
          </a:xfrm>
          <a:prstGeom prst="rect">
            <a:avLst/>
          </a:prstGeom>
          <a:noFill/>
        </p:spPr>
      </p:pic>
      <p:pic>
        <p:nvPicPr>
          <p:cNvPr id="29" name="Picture 9" descr="http://www.krunker.com/wp-content/uploads/2007/08/Dell%20Vostro.jpg"/>
          <p:cNvPicPr>
            <a:picLocks noChangeAspect="1" noChangeArrowheads="1"/>
          </p:cNvPicPr>
          <p:nvPr/>
        </p:nvPicPr>
        <p:blipFill>
          <a:blip r:embed="rId5" cstate="print"/>
          <a:srcRect/>
          <a:stretch>
            <a:fillRect/>
          </a:stretch>
        </p:blipFill>
        <p:spPr bwMode="auto">
          <a:xfrm>
            <a:off x="4302178" y="6101879"/>
            <a:ext cx="482719" cy="345412"/>
          </a:xfrm>
          <a:prstGeom prst="rect">
            <a:avLst/>
          </a:prstGeom>
          <a:noFill/>
        </p:spPr>
      </p:pic>
      <p:pic>
        <p:nvPicPr>
          <p:cNvPr id="31" name="Picture 9" descr="http://www.krunker.com/wp-content/uploads/2007/08/Dell%20Vostro.jpg"/>
          <p:cNvPicPr>
            <a:picLocks noChangeAspect="1" noChangeArrowheads="1"/>
          </p:cNvPicPr>
          <p:nvPr/>
        </p:nvPicPr>
        <p:blipFill>
          <a:blip r:embed="rId5" cstate="print"/>
          <a:srcRect/>
          <a:stretch>
            <a:fillRect/>
          </a:stretch>
        </p:blipFill>
        <p:spPr bwMode="auto">
          <a:xfrm>
            <a:off x="6945683" y="6071900"/>
            <a:ext cx="564389" cy="403851"/>
          </a:xfrm>
          <a:prstGeom prst="rect">
            <a:avLst/>
          </a:prstGeom>
          <a:noFill/>
        </p:spPr>
      </p:pic>
      <p:pic>
        <p:nvPicPr>
          <p:cNvPr id="32" name="Picture 9" descr="http://www.krunker.com/wp-content/uploads/2007/08/Dell%20Vostro.jpg"/>
          <p:cNvPicPr>
            <a:picLocks noChangeAspect="1" noChangeArrowheads="1"/>
          </p:cNvPicPr>
          <p:nvPr/>
        </p:nvPicPr>
        <p:blipFill>
          <a:blip r:embed="rId5" cstate="print"/>
          <a:srcRect/>
          <a:stretch>
            <a:fillRect/>
          </a:stretch>
        </p:blipFill>
        <p:spPr bwMode="auto">
          <a:xfrm>
            <a:off x="8336695" y="4333040"/>
            <a:ext cx="522491" cy="373871"/>
          </a:xfrm>
          <a:prstGeom prst="rect">
            <a:avLst/>
          </a:prstGeom>
          <a:noFill/>
        </p:spPr>
      </p:pic>
      <p:pic>
        <p:nvPicPr>
          <p:cNvPr id="34" name="Picture 9" descr="http://www.krunker.com/wp-content/uploads/2007/08/Dell%20Vostro.jpg"/>
          <p:cNvPicPr>
            <a:picLocks noChangeAspect="1" noChangeArrowheads="1"/>
          </p:cNvPicPr>
          <p:nvPr/>
        </p:nvPicPr>
        <p:blipFill>
          <a:blip r:embed="rId5" cstate="print"/>
          <a:srcRect/>
          <a:stretch>
            <a:fillRect/>
          </a:stretch>
        </p:blipFill>
        <p:spPr bwMode="auto">
          <a:xfrm>
            <a:off x="8273810" y="2174457"/>
            <a:ext cx="543441" cy="388862"/>
          </a:xfrm>
          <a:prstGeom prst="rect">
            <a:avLst/>
          </a:prstGeom>
          <a:noFill/>
        </p:spPr>
      </p:pic>
      <p:pic>
        <p:nvPicPr>
          <p:cNvPr id="35" name="Picture 9" descr="http://www.krunker.com/wp-content/uploads/2007/08/Dell%20Vostro.jpg"/>
          <p:cNvPicPr>
            <a:picLocks noChangeAspect="1" noChangeArrowheads="1"/>
          </p:cNvPicPr>
          <p:nvPr/>
        </p:nvPicPr>
        <p:blipFill>
          <a:blip r:embed="rId5" cstate="print"/>
          <a:srcRect/>
          <a:stretch>
            <a:fillRect/>
          </a:stretch>
        </p:blipFill>
        <p:spPr bwMode="auto">
          <a:xfrm>
            <a:off x="6760564" y="930274"/>
            <a:ext cx="575547" cy="411835"/>
          </a:xfrm>
          <a:prstGeom prst="rect">
            <a:avLst/>
          </a:prstGeom>
          <a:noFill/>
        </p:spPr>
      </p:pic>
      <p:pic>
        <p:nvPicPr>
          <p:cNvPr id="36" name="Picture 9" descr="http://www.krunker.com/wp-content/uploads/2007/08/Dell%20Vostro.jpg"/>
          <p:cNvPicPr>
            <a:picLocks noChangeAspect="1" noChangeArrowheads="1"/>
          </p:cNvPicPr>
          <p:nvPr/>
        </p:nvPicPr>
        <p:blipFill>
          <a:blip r:embed="rId5" cstate="print"/>
          <a:srcRect/>
          <a:stretch>
            <a:fillRect/>
          </a:stretch>
        </p:blipFill>
        <p:spPr bwMode="auto">
          <a:xfrm>
            <a:off x="4259370" y="900293"/>
            <a:ext cx="522493" cy="373872"/>
          </a:xfrm>
          <a:prstGeom prst="rect">
            <a:avLst/>
          </a:prstGeom>
          <a:noFill/>
        </p:spPr>
      </p:pic>
      <p:pic>
        <p:nvPicPr>
          <p:cNvPr id="37" name="Picture 7" descr="http://www.freemason-wa.org/images/laptop.jpg"/>
          <p:cNvPicPr>
            <a:picLocks noChangeAspect="1" noChangeArrowheads="1"/>
          </p:cNvPicPr>
          <p:nvPr/>
        </p:nvPicPr>
        <p:blipFill>
          <a:blip r:embed="rId4" cstate="print"/>
          <a:srcRect/>
          <a:stretch>
            <a:fillRect/>
          </a:stretch>
        </p:blipFill>
        <p:spPr bwMode="auto">
          <a:xfrm>
            <a:off x="398416" y="3133831"/>
            <a:ext cx="471013" cy="433828"/>
          </a:xfrm>
          <a:prstGeom prst="rect">
            <a:avLst/>
          </a:prstGeom>
          <a:noFill/>
        </p:spPr>
      </p:pic>
      <p:pic>
        <p:nvPicPr>
          <p:cNvPr id="38" name="Picture 7" descr="http://www.freemason-wa.org/images/laptop.jpg"/>
          <p:cNvPicPr>
            <a:picLocks noChangeAspect="1" noChangeArrowheads="1"/>
          </p:cNvPicPr>
          <p:nvPr/>
        </p:nvPicPr>
        <p:blipFill>
          <a:blip r:embed="rId4" cstate="print"/>
          <a:srcRect/>
          <a:stretch>
            <a:fillRect/>
          </a:stretch>
        </p:blipFill>
        <p:spPr bwMode="auto">
          <a:xfrm>
            <a:off x="420081" y="5472295"/>
            <a:ext cx="471014" cy="433829"/>
          </a:xfrm>
          <a:prstGeom prst="rect">
            <a:avLst/>
          </a:prstGeom>
          <a:noFill/>
        </p:spPr>
      </p:pic>
      <p:pic>
        <p:nvPicPr>
          <p:cNvPr id="39" name="Picture 7" descr="http://www.freemason-wa.org/images/laptop.jpg"/>
          <p:cNvPicPr>
            <a:picLocks noChangeAspect="1" noChangeArrowheads="1"/>
          </p:cNvPicPr>
          <p:nvPr/>
        </p:nvPicPr>
        <p:blipFill>
          <a:blip r:embed="rId4" cstate="print"/>
          <a:srcRect/>
          <a:stretch>
            <a:fillRect/>
          </a:stretch>
        </p:blipFill>
        <p:spPr bwMode="auto">
          <a:xfrm>
            <a:off x="3028013" y="6026933"/>
            <a:ext cx="389744" cy="358974"/>
          </a:xfrm>
          <a:prstGeom prst="rect">
            <a:avLst/>
          </a:prstGeom>
          <a:noFill/>
        </p:spPr>
      </p:pic>
      <p:pic>
        <p:nvPicPr>
          <p:cNvPr id="40" name="Picture 7" descr="http://www.freemason-wa.org/images/laptop.jpg"/>
          <p:cNvPicPr>
            <a:picLocks noChangeAspect="1" noChangeArrowheads="1"/>
          </p:cNvPicPr>
          <p:nvPr/>
        </p:nvPicPr>
        <p:blipFill>
          <a:blip r:embed="rId4" cstate="print"/>
          <a:srcRect/>
          <a:stretch>
            <a:fillRect/>
          </a:stretch>
        </p:blipFill>
        <p:spPr bwMode="auto">
          <a:xfrm>
            <a:off x="5696262" y="6026933"/>
            <a:ext cx="426400" cy="392737"/>
          </a:xfrm>
          <a:prstGeom prst="rect">
            <a:avLst/>
          </a:prstGeom>
          <a:noFill/>
        </p:spPr>
      </p:pic>
      <p:pic>
        <p:nvPicPr>
          <p:cNvPr id="41" name="Picture 7" descr="http://www.freemason-wa.org/images/laptop.jpg"/>
          <p:cNvPicPr>
            <a:picLocks noChangeAspect="1" noChangeArrowheads="1"/>
          </p:cNvPicPr>
          <p:nvPr/>
        </p:nvPicPr>
        <p:blipFill>
          <a:blip r:embed="rId4" cstate="print"/>
          <a:srcRect/>
          <a:stretch>
            <a:fillRect/>
          </a:stretch>
        </p:blipFill>
        <p:spPr bwMode="auto">
          <a:xfrm>
            <a:off x="8209576" y="5562236"/>
            <a:ext cx="454739" cy="418839"/>
          </a:xfrm>
          <a:prstGeom prst="rect">
            <a:avLst/>
          </a:prstGeom>
          <a:noFill/>
        </p:spPr>
      </p:pic>
      <p:pic>
        <p:nvPicPr>
          <p:cNvPr id="42" name="Picture 7" descr="http://www.freemason-wa.org/images/laptop.jpg"/>
          <p:cNvPicPr>
            <a:picLocks noChangeAspect="1" noChangeArrowheads="1"/>
          </p:cNvPicPr>
          <p:nvPr/>
        </p:nvPicPr>
        <p:blipFill>
          <a:blip r:embed="rId4" cstate="print"/>
          <a:srcRect/>
          <a:stretch>
            <a:fillRect/>
          </a:stretch>
        </p:blipFill>
        <p:spPr bwMode="auto">
          <a:xfrm>
            <a:off x="8373181" y="3193791"/>
            <a:ext cx="471016" cy="433830"/>
          </a:xfrm>
          <a:prstGeom prst="rect">
            <a:avLst/>
          </a:prstGeom>
          <a:noFill/>
        </p:spPr>
      </p:pic>
      <p:pic>
        <p:nvPicPr>
          <p:cNvPr id="43" name="Picture 7" descr="http://www.freemason-wa.org/images/laptop.jpg"/>
          <p:cNvPicPr>
            <a:picLocks noChangeAspect="1" noChangeArrowheads="1"/>
          </p:cNvPicPr>
          <p:nvPr/>
        </p:nvPicPr>
        <p:blipFill>
          <a:blip r:embed="rId4" cstate="print"/>
          <a:srcRect/>
          <a:stretch>
            <a:fillRect/>
          </a:stretch>
        </p:blipFill>
        <p:spPr bwMode="auto">
          <a:xfrm>
            <a:off x="8013418" y="1065188"/>
            <a:ext cx="471016" cy="433830"/>
          </a:xfrm>
          <a:prstGeom prst="rect">
            <a:avLst/>
          </a:prstGeom>
          <a:noFill/>
        </p:spPr>
      </p:pic>
      <p:pic>
        <p:nvPicPr>
          <p:cNvPr id="44" name="Picture 7" descr="http://www.freemason-wa.org/images/laptop.jpg"/>
          <p:cNvPicPr>
            <a:picLocks noChangeAspect="1" noChangeArrowheads="1"/>
          </p:cNvPicPr>
          <p:nvPr/>
        </p:nvPicPr>
        <p:blipFill>
          <a:blip r:embed="rId4" cstate="print"/>
          <a:srcRect/>
          <a:stretch>
            <a:fillRect/>
          </a:stretch>
        </p:blipFill>
        <p:spPr bwMode="auto">
          <a:xfrm>
            <a:off x="5657392" y="855325"/>
            <a:ext cx="503565" cy="463810"/>
          </a:xfrm>
          <a:prstGeom prst="rect">
            <a:avLst/>
          </a:prstGeom>
          <a:noFill/>
        </p:spPr>
      </p:pic>
      <p:pic>
        <p:nvPicPr>
          <p:cNvPr id="45" name="Picture 7" descr="http://www.freemason-wa.org/images/laptop.jpg"/>
          <p:cNvPicPr>
            <a:picLocks noChangeAspect="1" noChangeArrowheads="1"/>
          </p:cNvPicPr>
          <p:nvPr/>
        </p:nvPicPr>
        <p:blipFill>
          <a:blip r:embed="rId4" cstate="print"/>
          <a:srcRect/>
          <a:stretch>
            <a:fillRect/>
          </a:stretch>
        </p:blipFill>
        <p:spPr bwMode="auto">
          <a:xfrm>
            <a:off x="3147934" y="855326"/>
            <a:ext cx="494676" cy="455622"/>
          </a:xfrm>
          <a:prstGeom prst="rect">
            <a:avLst/>
          </a:prstGeom>
          <a:noFill/>
        </p:spPr>
      </p:pic>
      <p:pic>
        <p:nvPicPr>
          <p:cNvPr id="46" name="Picture 9" descr="http://www.krunker.com/wp-content/uploads/2007/08/Dell%20Vostro.jpg"/>
          <p:cNvPicPr>
            <a:picLocks noChangeAspect="1" noChangeArrowheads="1"/>
          </p:cNvPicPr>
          <p:nvPr/>
        </p:nvPicPr>
        <p:blipFill>
          <a:blip r:embed="rId5" cstate="print"/>
          <a:srcRect/>
          <a:stretch>
            <a:fillRect/>
          </a:stretch>
        </p:blipFill>
        <p:spPr bwMode="auto">
          <a:xfrm>
            <a:off x="1912480" y="872811"/>
            <a:ext cx="560897" cy="401353"/>
          </a:xfrm>
          <a:prstGeom prst="rect">
            <a:avLst/>
          </a:prstGeom>
          <a:noFill/>
        </p:spPr>
      </p:pic>
      <p:sp>
        <p:nvSpPr>
          <p:cNvPr id="52" name="Rounded Rectangle 51"/>
          <p:cNvSpPr/>
          <p:nvPr/>
        </p:nvSpPr>
        <p:spPr>
          <a:xfrm>
            <a:off x="1049311" y="1424067"/>
            <a:ext cx="7180289" cy="4527028"/>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083632" y="1708879"/>
            <a:ext cx="5021706" cy="367259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043001" y="2413416"/>
            <a:ext cx="2968053" cy="2338466"/>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01" name="Picture 1"/>
          <p:cNvPicPr>
            <a:picLocks noChangeAspect="1" noChangeArrowheads="1"/>
          </p:cNvPicPr>
          <p:nvPr/>
        </p:nvPicPr>
        <p:blipFill>
          <a:blip r:embed="rId6" cstate="print"/>
          <a:srcRect/>
          <a:stretch>
            <a:fillRect/>
          </a:stretch>
        </p:blipFill>
        <p:spPr bwMode="auto">
          <a:xfrm>
            <a:off x="3927423" y="3110694"/>
            <a:ext cx="1115832" cy="980338"/>
          </a:xfrm>
          <a:prstGeom prst="rect">
            <a:avLst/>
          </a:prstGeom>
          <a:noFill/>
          <a:ln w="9525">
            <a:solidFill>
              <a:schemeClr val="tx1"/>
            </a:solidFill>
            <a:miter lim="800000"/>
            <a:headEnd/>
            <a:tailEnd/>
          </a:ln>
        </p:spPr>
      </p:pic>
      <p:pic>
        <p:nvPicPr>
          <p:cNvPr id="17" name="Picture 31"/>
          <p:cNvPicPr>
            <a:picLocks noChangeAspect="1" noChangeArrowheads="1"/>
          </p:cNvPicPr>
          <p:nvPr/>
        </p:nvPicPr>
        <p:blipFill>
          <a:blip r:embed="rId7" cstate="print"/>
          <a:srcRect/>
          <a:stretch>
            <a:fillRect/>
          </a:stretch>
        </p:blipFill>
        <p:spPr bwMode="auto">
          <a:xfrm>
            <a:off x="3398083" y="2556840"/>
            <a:ext cx="1161672" cy="486162"/>
          </a:xfrm>
          <a:prstGeom prst="rect">
            <a:avLst/>
          </a:prstGeom>
          <a:noFill/>
          <a:ln w="9525">
            <a:noFill/>
            <a:miter lim="800000"/>
            <a:headEnd/>
            <a:tailEnd/>
          </a:ln>
        </p:spPr>
      </p:pic>
      <p:pic>
        <p:nvPicPr>
          <p:cNvPr id="19" name="Picture 1"/>
          <p:cNvPicPr>
            <a:picLocks noChangeAspect="1" noChangeArrowheads="1"/>
          </p:cNvPicPr>
          <p:nvPr/>
        </p:nvPicPr>
        <p:blipFill>
          <a:blip r:embed="rId8" cstate="print"/>
          <a:srcRect/>
          <a:stretch>
            <a:fillRect/>
          </a:stretch>
        </p:blipFill>
        <p:spPr bwMode="auto">
          <a:xfrm>
            <a:off x="3297836" y="4112299"/>
            <a:ext cx="1357235" cy="542894"/>
          </a:xfrm>
          <a:prstGeom prst="rect">
            <a:avLst/>
          </a:prstGeom>
          <a:noFill/>
          <a:ln w="9525">
            <a:noFill/>
            <a:miter lim="800000"/>
            <a:headEnd/>
            <a:tailEnd/>
          </a:ln>
        </p:spPr>
      </p:pic>
      <p:pic>
        <p:nvPicPr>
          <p:cNvPr id="20" name="Picture 30"/>
          <p:cNvPicPr>
            <a:picLocks noChangeAspect="1" noChangeArrowheads="1"/>
          </p:cNvPicPr>
          <p:nvPr/>
        </p:nvPicPr>
        <p:blipFill>
          <a:blip r:embed="rId9" cstate="print"/>
          <a:srcRect/>
          <a:stretch>
            <a:fillRect/>
          </a:stretch>
        </p:blipFill>
        <p:spPr bwMode="auto">
          <a:xfrm>
            <a:off x="4706911" y="4166797"/>
            <a:ext cx="1184223" cy="466512"/>
          </a:xfrm>
          <a:prstGeom prst="rect">
            <a:avLst/>
          </a:prstGeom>
          <a:noFill/>
          <a:ln w="9525">
            <a:noFill/>
            <a:miter lim="800000"/>
            <a:headEnd/>
            <a:tailEnd/>
          </a:ln>
        </p:spPr>
      </p:pic>
      <p:pic>
        <p:nvPicPr>
          <p:cNvPr id="365569" name="Picture 1"/>
          <p:cNvPicPr>
            <a:picLocks noChangeAspect="1" noChangeArrowheads="1"/>
          </p:cNvPicPr>
          <p:nvPr/>
        </p:nvPicPr>
        <p:blipFill>
          <a:blip r:embed="rId10" cstate="print"/>
          <a:srcRect/>
          <a:stretch>
            <a:fillRect/>
          </a:stretch>
        </p:blipFill>
        <p:spPr bwMode="auto">
          <a:xfrm>
            <a:off x="5096656" y="3419316"/>
            <a:ext cx="645825" cy="587701"/>
          </a:xfrm>
          <a:prstGeom prst="rect">
            <a:avLst/>
          </a:prstGeom>
          <a:noFill/>
          <a:ln w="9525">
            <a:noFill/>
            <a:miter lim="800000"/>
            <a:headEnd/>
            <a:tailEnd/>
          </a:ln>
        </p:spPr>
      </p:pic>
      <p:pic>
        <p:nvPicPr>
          <p:cNvPr id="365571" name="Picture 3" descr="http://www.lifeguardequipmentandapparel.com/img/products/small/Megaphone200.jpg"/>
          <p:cNvPicPr>
            <a:picLocks noChangeAspect="1" noChangeArrowheads="1"/>
          </p:cNvPicPr>
          <p:nvPr/>
        </p:nvPicPr>
        <p:blipFill>
          <a:blip r:embed="rId11" cstate="print"/>
          <a:srcRect/>
          <a:stretch>
            <a:fillRect/>
          </a:stretch>
        </p:blipFill>
        <p:spPr bwMode="auto">
          <a:xfrm>
            <a:off x="3250212" y="3446122"/>
            <a:ext cx="578318" cy="526269"/>
          </a:xfrm>
          <a:prstGeom prst="rect">
            <a:avLst/>
          </a:prstGeom>
          <a:noFill/>
        </p:spPr>
      </p:pic>
      <p:pic>
        <p:nvPicPr>
          <p:cNvPr id="22" name="Picture 4" descr="http://www.tcd.ie/disability/projects/DS3/images/facebook.jpg"/>
          <p:cNvPicPr>
            <a:picLocks noChangeAspect="1" noChangeArrowheads="1"/>
          </p:cNvPicPr>
          <p:nvPr/>
        </p:nvPicPr>
        <p:blipFill>
          <a:blip r:embed="rId12" cstate="print"/>
          <a:srcRect/>
          <a:stretch>
            <a:fillRect/>
          </a:stretch>
        </p:blipFill>
        <p:spPr bwMode="auto">
          <a:xfrm>
            <a:off x="2637034" y="1812195"/>
            <a:ext cx="1358883" cy="511280"/>
          </a:xfrm>
          <a:prstGeom prst="rect">
            <a:avLst/>
          </a:prstGeom>
          <a:noFill/>
        </p:spPr>
      </p:pic>
      <p:pic>
        <p:nvPicPr>
          <p:cNvPr id="23" name="Picture 6" descr="http://www.giftwithabasket.com/images/twitter_logo.jpg"/>
          <p:cNvPicPr>
            <a:picLocks noChangeAspect="1" noChangeArrowheads="1"/>
          </p:cNvPicPr>
          <p:nvPr/>
        </p:nvPicPr>
        <p:blipFill>
          <a:blip r:embed="rId13" cstate="print"/>
          <a:srcRect/>
          <a:stretch>
            <a:fillRect/>
          </a:stretch>
        </p:blipFill>
        <p:spPr bwMode="auto">
          <a:xfrm>
            <a:off x="5231566" y="1796000"/>
            <a:ext cx="1603950" cy="590189"/>
          </a:xfrm>
          <a:prstGeom prst="rect">
            <a:avLst/>
          </a:prstGeom>
          <a:noFill/>
        </p:spPr>
      </p:pic>
      <p:pic>
        <p:nvPicPr>
          <p:cNvPr id="49" name="Picture 1"/>
          <p:cNvPicPr>
            <a:picLocks noChangeAspect="1" noChangeArrowheads="1"/>
          </p:cNvPicPr>
          <p:nvPr/>
        </p:nvPicPr>
        <p:blipFill>
          <a:blip r:embed="rId14" cstate="print"/>
          <a:srcRect/>
          <a:stretch>
            <a:fillRect/>
          </a:stretch>
        </p:blipFill>
        <p:spPr bwMode="auto">
          <a:xfrm>
            <a:off x="2563316" y="4893350"/>
            <a:ext cx="1436245" cy="405719"/>
          </a:xfrm>
          <a:prstGeom prst="rect">
            <a:avLst/>
          </a:prstGeom>
          <a:noFill/>
          <a:ln w="9525">
            <a:noFill/>
            <a:miter lim="800000"/>
            <a:headEnd/>
            <a:tailEnd/>
          </a:ln>
        </p:spPr>
      </p:pic>
      <p:pic>
        <p:nvPicPr>
          <p:cNvPr id="50" name="Picture 29"/>
          <p:cNvPicPr>
            <a:picLocks noChangeAspect="1" noChangeArrowheads="1"/>
          </p:cNvPicPr>
          <p:nvPr/>
        </p:nvPicPr>
        <p:blipFill>
          <a:blip r:embed="rId15" cstate="print"/>
          <a:srcRect/>
          <a:stretch>
            <a:fillRect/>
          </a:stretch>
        </p:blipFill>
        <p:spPr bwMode="auto">
          <a:xfrm>
            <a:off x="5561350" y="4797166"/>
            <a:ext cx="1139254" cy="522390"/>
          </a:xfrm>
          <a:prstGeom prst="rect">
            <a:avLst/>
          </a:prstGeom>
          <a:noFill/>
          <a:ln w="9525">
            <a:noFill/>
            <a:miter lim="800000"/>
            <a:headEnd/>
            <a:tailEnd/>
          </a:ln>
        </p:spPr>
      </p:pic>
      <p:pic>
        <p:nvPicPr>
          <p:cNvPr id="53" name="Picture 32"/>
          <p:cNvPicPr>
            <a:picLocks noChangeAspect="1" noChangeArrowheads="1"/>
          </p:cNvPicPr>
          <p:nvPr/>
        </p:nvPicPr>
        <p:blipFill>
          <a:blip r:embed="rId16" cstate="print"/>
          <a:srcRect/>
          <a:stretch>
            <a:fillRect/>
          </a:stretch>
        </p:blipFill>
        <p:spPr bwMode="auto">
          <a:xfrm>
            <a:off x="6056026" y="5456420"/>
            <a:ext cx="1245071" cy="394942"/>
          </a:xfrm>
          <a:prstGeom prst="rect">
            <a:avLst/>
          </a:prstGeom>
          <a:noFill/>
          <a:ln w="9525">
            <a:noFill/>
            <a:miter lim="800000"/>
            <a:headEnd/>
            <a:tailEnd/>
          </a:ln>
        </p:spPr>
      </p:pic>
      <p:pic>
        <p:nvPicPr>
          <p:cNvPr id="54" name="Picture 16" descr="http://cdn.erictric.com/wp-content/uploads/2009/10/android-logo-white.jpg"/>
          <p:cNvPicPr>
            <a:picLocks noChangeAspect="1" noChangeArrowheads="1"/>
          </p:cNvPicPr>
          <p:nvPr/>
        </p:nvPicPr>
        <p:blipFill>
          <a:blip r:embed="rId17" cstate="print"/>
          <a:srcRect/>
          <a:stretch>
            <a:fillRect/>
          </a:stretch>
        </p:blipFill>
        <p:spPr bwMode="auto">
          <a:xfrm>
            <a:off x="1259174" y="1716086"/>
            <a:ext cx="674558" cy="742301"/>
          </a:xfrm>
          <a:prstGeom prst="rect">
            <a:avLst/>
          </a:prstGeom>
          <a:noFill/>
        </p:spPr>
      </p:pic>
      <p:pic>
        <p:nvPicPr>
          <p:cNvPr id="365572" name="Picture 4"/>
          <p:cNvPicPr>
            <a:picLocks noChangeAspect="1" noChangeArrowheads="1"/>
          </p:cNvPicPr>
          <p:nvPr/>
        </p:nvPicPr>
        <p:blipFill>
          <a:blip r:embed="rId18" cstate="print"/>
          <a:srcRect/>
          <a:stretch>
            <a:fillRect/>
          </a:stretch>
        </p:blipFill>
        <p:spPr bwMode="auto">
          <a:xfrm>
            <a:off x="7255240" y="1640955"/>
            <a:ext cx="749508" cy="637550"/>
          </a:xfrm>
          <a:prstGeom prst="rect">
            <a:avLst/>
          </a:prstGeom>
          <a:noFill/>
          <a:ln w="9525">
            <a:noFill/>
            <a:miter lim="800000"/>
            <a:headEnd/>
            <a:tailEnd/>
          </a:ln>
        </p:spPr>
      </p:pic>
      <p:pic>
        <p:nvPicPr>
          <p:cNvPr id="55" name="Picture 26"/>
          <p:cNvPicPr>
            <a:picLocks noChangeAspect="1" noChangeArrowheads="1"/>
          </p:cNvPicPr>
          <p:nvPr/>
        </p:nvPicPr>
        <p:blipFill>
          <a:blip r:embed="rId19" cstate="print"/>
          <a:srcRect/>
          <a:stretch>
            <a:fillRect/>
          </a:stretch>
        </p:blipFill>
        <p:spPr bwMode="auto">
          <a:xfrm>
            <a:off x="1768839" y="5411451"/>
            <a:ext cx="1759048" cy="540691"/>
          </a:xfrm>
          <a:prstGeom prst="rect">
            <a:avLst/>
          </a:prstGeom>
          <a:noFill/>
          <a:ln w="9525">
            <a:noFill/>
            <a:miter lim="800000"/>
            <a:headEnd/>
            <a:tailEnd/>
          </a:ln>
        </p:spPr>
      </p:pic>
      <p:sp>
        <p:nvSpPr>
          <p:cNvPr id="59" name="Right Arrow 58"/>
          <p:cNvSpPr/>
          <p:nvPr/>
        </p:nvSpPr>
        <p:spPr>
          <a:xfrm>
            <a:off x="5861154" y="3447737"/>
            <a:ext cx="36576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flipH="1">
            <a:off x="2788170" y="3432747"/>
            <a:ext cx="36576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p:cNvSpPr/>
          <p:nvPr/>
        </p:nvSpPr>
        <p:spPr>
          <a:xfrm>
            <a:off x="4422098" y="4631961"/>
            <a:ext cx="18288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flipV="1">
            <a:off x="4409607" y="2188564"/>
            <a:ext cx="18288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a:off x="1906249" y="3465226"/>
            <a:ext cx="36576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flipH="1">
            <a:off x="6942941" y="3435246"/>
            <a:ext cx="36576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flipV="1">
            <a:off x="4412106" y="5249055"/>
            <a:ext cx="18288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a:off x="4409606" y="1576466"/>
            <a:ext cx="18288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5582" name="Picture 14" descr="http://scrapetv.com/News/News%20Pages/Games/Images/PSP-Logo.jpg"/>
          <p:cNvPicPr>
            <a:picLocks noChangeAspect="1" noChangeArrowheads="1"/>
          </p:cNvPicPr>
          <p:nvPr/>
        </p:nvPicPr>
        <p:blipFill>
          <a:blip r:embed="rId20" cstate="print"/>
          <a:srcRect/>
          <a:stretch>
            <a:fillRect/>
          </a:stretch>
        </p:blipFill>
        <p:spPr bwMode="auto">
          <a:xfrm>
            <a:off x="1208581" y="4300564"/>
            <a:ext cx="743679" cy="511279"/>
          </a:xfrm>
          <a:prstGeom prst="rect">
            <a:avLst/>
          </a:prstGeom>
          <a:noFill/>
        </p:spPr>
      </p:pic>
      <p:pic>
        <p:nvPicPr>
          <p:cNvPr id="365584" name="Picture 16" descr="http://www.jukeboxco.com/images/ipod_logo.gif"/>
          <p:cNvPicPr>
            <a:picLocks noChangeAspect="1" noChangeArrowheads="1"/>
          </p:cNvPicPr>
          <p:nvPr/>
        </p:nvPicPr>
        <p:blipFill>
          <a:blip r:embed="rId21" cstate="print"/>
          <a:srcRect/>
          <a:stretch>
            <a:fillRect/>
          </a:stretch>
        </p:blipFill>
        <p:spPr bwMode="auto">
          <a:xfrm>
            <a:off x="7305206" y="4390505"/>
            <a:ext cx="782716" cy="391358"/>
          </a:xfrm>
          <a:prstGeom prst="rect">
            <a:avLst/>
          </a:prstGeom>
          <a:noFill/>
        </p:spPr>
      </p:pic>
      <p:pic>
        <p:nvPicPr>
          <p:cNvPr id="365586" name="Picture 18" descr="http://staff.imsa.edu/math/pictures/logos/RSS_logo.jpg"/>
          <p:cNvPicPr>
            <a:picLocks noChangeAspect="1" noChangeArrowheads="1"/>
          </p:cNvPicPr>
          <p:nvPr/>
        </p:nvPicPr>
        <p:blipFill>
          <a:blip r:embed="rId22" cstate="print"/>
          <a:srcRect/>
          <a:stretch>
            <a:fillRect/>
          </a:stretch>
        </p:blipFill>
        <p:spPr bwMode="auto">
          <a:xfrm>
            <a:off x="5152061" y="2486755"/>
            <a:ext cx="546490" cy="556249"/>
          </a:xfrm>
          <a:prstGeom prst="rect">
            <a:avLst/>
          </a:prstGeom>
          <a:noFill/>
        </p:spPr>
      </p:pic>
      <p:sp>
        <p:nvSpPr>
          <p:cNvPr id="71" name="TextBox 70"/>
          <p:cNvSpPr txBox="1"/>
          <p:nvPr/>
        </p:nvSpPr>
        <p:spPr>
          <a:xfrm>
            <a:off x="3025928" y="3077798"/>
            <a:ext cx="1111355" cy="307777"/>
          </a:xfrm>
          <a:prstGeom prst="rect">
            <a:avLst/>
          </a:prstGeom>
          <a:noFill/>
        </p:spPr>
        <p:txBody>
          <a:bodyPr wrap="square">
            <a:spAutoFit/>
          </a:bodyPr>
          <a:lstStyle/>
          <a:p>
            <a:pPr fontAlgn="auto">
              <a:spcBef>
                <a:spcPts val="0"/>
              </a:spcBef>
              <a:spcAft>
                <a:spcPts val="0"/>
              </a:spcAft>
              <a:defRPr/>
            </a:pPr>
            <a:r>
              <a:rPr lang="en-US" sz="1400" dirty="0" smtClean="0">
                <a:latin typeface="+mn-lt"/>
                <a:cs typeface="+mn-cs"/>
              </a:rPr>
              <a:t>Open Web</a:t>
            </a:r>
            <a:endParaRPr lang="en-US" sz="1400" dirty="0">
              <a:solidFill>
                <a:schemeClr val="bg1"/>
              </a:solidFill>
              <a:latin typeface="+mn-lt"/>
              <a:cs typeface="+mn-cs"/>
            </a:endParaRPr>
          </a:p>
        </p:txBody>
      </p:sp>
      <p:sp>
        <p:nvSpPr>
          <p:cNvPr id="72" name="TextBox 71"/>
          <p:cNvSpPr txBox="1"/>
          <p:nvPr/>
        </p:nvSpPr>
        <p:spPr>
          <a:xfrm>
            <a:off x="5022118" y="3050317"/>
            <a:ext cx="1111355" cy="307777"/>
          </a:xfrm>
          <a:prstGeom prst="rect">
            <a:avLst/>
          </a:prstGeom>
          <a:noFill/>
        </p:spPr>
        <p:txBody>
          <a:bodyPr wrap="square">
            <a:spAutoFit/>
          </a:bodyPr>
          <a:lstStyle/>
          <a:p>
            <a:pPr fontAlgn="auto">
              <a:spcBef>
                <a:spcPts val="0"/>
              </a:spcBef>
              <a:spcAft>
                <a:spcPts val="0"/>
              </a:spcAft>
              <a:defRPr/>
            </a:pPr>
            <a:r>
              <a:rPr lang="en-US" sz="1400" dirty="0" smtClean="0">
                <a:latin typeface="+mn-lt"/>
                <a:cs typeface="+mn-cs"/>
              </a:rPr>
              <a:t>Open Web</a:t>
            </a:r>
            <a:endParaRPr lang="en-US" sz="1400" dirty="0">
              <a:solidFill>
                <a:schemeClr val="bg1"/>
              </a:solidFill>
              <a:latin typeface="+mn-lt"/>
              <a:cs typeface="+mn-cs"/>
            </a:endParaRPr>
          </a:p>
        </p:txBody>
      </p:sp>
      <p:sp>
        <p:nvSpPr>
          <p:cNvPr id="73" name="TextBox 72"/>
          <p:cNvSpPr txBox="1"/>
          <p:nvPr/>
        </p:nvSpPr>
        <p:spPr>
          <a:xfrm>
            <a:off x="2113613" y="3072983"/>
            <a:ext cx="991847" cy="315092"/>
          </a:xfrm>
          <a:prstGeom prst="rect">
            <a:avLst/>
          </a:prstGeom>
          <a:noFill/>
        </p:spPr>
        <p:txBody>
          <a:bodyPr wrap="square">
            <a:spAutoFit/>
          </a:bodyPr>
          <a:lstStyle/>
          <a:p>
            <a:pPr fontAlgn="auto">
              <a:spcBef>
                <a:spcPts val="0"/>
              </a:spcBef>
              <a:spcAft>
                <a:spcPts val="0"/>
              </a:spcAft>
              <a:defRPr/>
            </a:pPr>
            <a:r>
              <a:rPr lang="en-US" sz="1400" dirty="0" smtClean="0">
                <a:latin typeface="+mn-lt"/>
                <a:cs typeface="+mn-cs"/>
              </a:rPr>
              <a:t>Social Web</a:t>
            </a:r>
            <a:endParaRPr lang="en-US" sz="1400" dirty="0">
              <a:solidFill>
                <a:schemeClr val="bg1"/>
              </a:solidFill>
              <a:latin typeface="+mn-lt"/>
              <a:cs typeface="+mn-cs"/>
            </a:endParaRPr>
          </a:p>
        </p:txBody>
      </p:sp>
      <p:sp>
        <p:nvSpPr>
          <p:cNvPr id="74" name="TextBox 73"/>
          <p:cNvSpPr txBox="1"/>
          <p:nvPr/>
        </p:nvSpPr>
        <p:spPr>
          <a:xfrm>
            <a:off x="6028958" y="3037825"/>
            <a:ext cx="1111355" cy="307777"/>
          </a:xfrm>
          <a:prstGeom prst="rect">
            <a:avLst/>
          </a:prstGeom>
          <a:noFill/>
        </p:spPr>
        <p:txBody>
          <a:bodyPr wrap="square">
            <a:spAutoFit/>
          </a:bodyPr>
          <a:lstStyle/>
          <a:p>
            <a:pPr fontAlgn="auto">
              <a:spcBef>
                <a:spcPts val="0"/>
              </a:spcBef>
              <a:spcAft>
                <a:spcPts val="0"/>
              </a:spcAft>
              <a:defRPr/>
            </a:pPr>
            <a:r>
              <a:rPr lang="en-US" sz="1400" dirty="0" smtClean="0">
                <a:latin typeface="+mn-lt"/>
                <a:cs typeface="+mn-cs"/>
              </a:rPr>
              <a:t>Social Web</a:t>
            </a:r>
            <a:endParaRPr lang="en-US" sz="1400" dirty="0">
              <a:solidFill>
                <a:schemeClr val="bg1"/>
              </a:solidFill>
              <a:latin typeface="+mn-lt"/>
              <a:cs typeface="+mn-cs"/>
            </a:endParaRPr>
          </a:p>
        </p:txBody>
      </p:sp>
      <p:sp>
        <p:nvSpPr>
          <p:cNvPr id="67" name="TextBox 66"/>
          <p:cNvSpPr txBox="1"/>
          <p:nvPr/>
        </p:nvSpPr>
        <p:spPr>
          <a:xfrm>
            <a:off x="1004755" y="3065307"/>
            <a:ext cx="1111355" cy="307777"/>
          </a:xfrm>
          <a:prstGeom prst="rect">
            <a:avLst/>
          </a:prstGeom>
          <a:noFill/>
        </p:spPr>
        <p:txBody>
          <a:bodyPr wrap="square">
            <a:spAutoFit/>
          </a:bodyPr>
          <a:lstStyle/>
          <a:p>
            <a:pPr fontAlgn="auto">
              <a:spcBef>
                <a:spcPts val="0"/>
              </a:spcBef>
              <a:spcAft>
                <a:spcPts val="0"/>
              </a:spcAft>
              <a:defRPr/>
            </a:pPr>
            <a:r>
              <a:rPr lang="en-US" sz="1400" dirty="0" smtClean="0">
                <a:latin typeface="+mn-lt"/>
                <a:cs typeface="+mn-cs"/>
              </a:rPr>
              <a:t>Mobile Web</a:t>
            </a:r>
            <a:endParaRPr lang="en-US" sz="1400" dirty="0">
              <a:solidFill>
                <a:schemeClr val="bg1"/>
              </a:solidFill>
              <a:latin typeface="+mn-lt"/>
              <a:cs typeface="+mn-cs"/>
            </a:endParaRPr>
          </a:p>
        </p:txBody>
      </p:sp>
      <p:sp>
        <p:nvSpPr>
          <p:cNvPr id="68" name="TextBox 67"/>
          <p:cNvSpPr txBox="1"/>
          <p:nvPr/>
        </p:nvSpPr>
        <p:spPr>
          <a:xfrm>
            <a:off x="7198191" y="3022835"/>
            <a:ext cx="1111355" cy="307777"/>
          </a:xfrm>
          <a:prstGeom prst="rect">
            <a:avLst/>
          </a:prstGeom>
          <a:noFill/>
        </p:spPr>
        <p:txBody>
          <a:bodyPr wrap="square">
            <a:spAutoFit/>
          </a:bodyPr>
          <a:lstStyle/>
          <a:p>
            <a:pPr fontAlgn="auto">
              <a:spcBef>
                <a:spcPts val="0"/>
              </a:spcBef>
              <a:spcAft>
                <a:spcPts val="0"/>
              </a:spcAft>
              <a:defRPr/>
            </a:pPr>
            <a:r>
              <a:rPr lang="en-US" sz="1400" dirty="0" smtClean="0">
                <a:latin typeface="+mn-lt"/>
                <a:cs typeface="+mn-cs"/>
              </a:rPr>
              <a:t>Mobile Web</a:t>
            </a:r>
            <a:endParaRPr lang="en-US" sz="1400"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01"/>
                                        </p:tgtEl>
                                        <p:attrNameLst>
                                          <p:attrName>style.visibility</p:attrName>
                                        </p:attrNameLst>
                                      </p:cBhvr>
                                      <p:to>
                                        <p:strVal val="visible"/>
                                      </p:to>
                                    </p:set>
                                    <p:animEffect transition="in" filter="blinds(horizontal)">
                                      <p:cBhvr>
                                        <p:cTn id="7" dur="500"/>
                                        <p:tgtEl>
                                          <p:spTgt spid="1024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5571"/>
                                        </p:tgtEl>
                                        <p:attrNameLst>
                                          <p:attrName>style.visibility</p:attrName>
                                        </p:attrNameLst>
                                      </p:cBhvr>
                                      <p:to>
                                        <p:strVal val="visible"/>
                                      </p:to>
                                    </p:set>
                                    <p:animEffect transition="in" filter="blinds(horizontal)">
                                      <p:cBhvr>
                                        <p:cTn id="12" dur="500"/>
                                        <p:tgtEl>
                                          <p:spTgt spid="365571"/>
                                        </p:tgtEl>
                                      </p:cBhvr>
                                    </p:animEffect>
                                  </p:childTnLst>
                                </p:cTn>
                              </p:par>
                              <p:par>
                                <p:cTn id="13" presetID="3" presetClass="entr" presetSubtype="10" fill="hold" nodeType="withEffect">
                                  <p:stCondLst>
                                    <p:cond delay="0"/>
                                  </p:stCondLst>
                                  <p:childTnLst>
                                    <p:set>
                                      <p:cBhvr>
                                        <p:cTn id="14" dur="1" fill="hold">
                                          <p:stCondLst>
                                            <p:cond delay="0"/>
                                          </p:stCondLst>
                                        </p:cTn>
                                        <p:tgtEl>
                                          <p:spTgt spid="365569"/>
                                        </p:tgtEl>
                                        <p:attrNameLst>
                                          <p:attrName>style.visibility</p:attrName>
                                        </p:attrNameLst>
                                      </p:cBhvr>
                                      <p:to>
                                        <p:strVal val="visible"/>
                                      </p:to>
                                    </p:set>
                                    <p:animEffect transition="in" filter="blinds(horizontal)">
                                      <p:cBhvr>
                                        <p:cTn id="15" dur="500"/>
                                        <p:tgtEl>
                                          <p:spTgt spid="36556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linds(horizontal)">
                                      <p:cBhvr>
                                        <p:cTn id="18" dur="500"/>
                                        <p:tgtEl>
                                          <p:spTgt spid="7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blinds(horizontal)">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65586"/>
                                        </p:tgtEl>
                                        <p:attrNameLst>
                                          <p:attrName>style.visibility</p:attrName>
                                        </p:attrNameLst>
                                      </p:cBhvr>
                                      <p:to>
                                        <p:strVal val="visible"/>
                                      </p:to>
                                    </p:set>
                                    <p:anim calcmode="lin" valueType="num">
                                      <p:cBhvr additive="base">
                                        <p:cTn id="30" dur="500" fill="hold"/>
                                        <p:tgtEl>
                                          <p:spTgt spid="365586"/>
                                        </p:tgtEl>
                                        <p:attrNameLst>
                                          <p:attrName>ppt_x</p:attrName>
                                        </p:attrNameLst>
                                      </p:cBhvr>
                                      <p:tavLst>
                                        <p:tav tm="0">
                                          <p:val>
                                            <p:strVal val="#ppt_x"/>
                                          </p:val>
                                        </p:tav>
                                        <p:tav tm="100000">
                                          <p:val>
                                            <p:strVal val="#ppt_x"/>
                                          </p:val>
                                        </p:tav>
                                      </p:tavLst>
                                    </p:anim>
                                    <p:anim calcmode="lin" valueType="num">
                                      <p:cBhvr additive="base">
                                        <p:cTn id="31" dur="500" fill="hold"/>
                                        <p:tgtEl>
                                          <p:spTgt spid="36558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fill="hold"/>
                                        <p:tgtEl>
                                          <p:spTgt spid="47"/>
                                        </p:tgtEl>
                                        <p:attrNameLst>
                                          <p:attrName>ppt_x</p:attrName>
                                        </p:attrNameLst>
                                      </p:cBhvr>
                                      <p:tavLst>
                                        <p:tav tm="0">
                                          <p:val>
                                            <p:strVal val="#ppt_x"/>
                                          </p:val>
                                        </p:tav>
                                        <p:tav tm="100000">
                                          <p:val>
                                            <p:strVal val="#ppt_x"/>
                                          </p:val>
                                        </p:tav>
                                      </p:tavLst>
                                    </p:anim>
                                    <p:anim calcmode="lin" valueType="num">
                                      <p:cBhvr additive="base">
                                        <p:cTn id="4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additive="base">
                                        <p:cTn id="56" dur="500" fill="hold"/>
                                        <p:tgtEl>
                                          <p:spTgt spid="49"/>
                                        </p:tgtEl>
                                        <p:attrNameLst>
                                          <p:attrName>ppt_x</p:attrName>
                                        </p:attrNameLst>
                                      </p:cBhvr>
                                      <p:tavLst>
                                        <p:tav tm="0">
                                          <p:val>
                                            <p:strVal val="#ppt_x"/>
                                          </p:val>
                                        </p:tav>
                                        <p:tav tm="100000">
                                          <p:val>
                                            <p:strVal val="#ppt_x"/>
                                          </p:val>
                                        </p:tav>
                                      </p:tavLst>
                                    </p:anim>
                                    <p:anim calcmode="lin" valueType="num">
                                      <p:cBhvr additive="base">
                                        <p:cTn id="57" dur="500" fill="hold"/>
                                        <p:tgtEl>
                                          <p:spTgt spid="49"/>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fill="hold"/>
                                        <p:tgtEl>
                                          <p:spTgt spid="50"/>
                                        </p:tgtEl>
                                        <p:attrNameLst>
                                          <p:attrName>ppt_x</p:attrName>
                                        </p:attrNameLst>
                                      </p:cBhvr>
                                      <p:tavLst>
                                        <p:tav tm="0">
                                          <p:val>
                                            <p:strVal val="#ppt_x"/>
                                          </p:val>
                                        </p:tav>
                                        <p:tav tm="100000">
                                          <p:val>
                                            <p:strVal val="#ppt_x"/>
                                          </p:val>
                                        </p:tav>
                                      </p:tavLst>
                                    </p:anim>
                                    <p:anim calcmode="lin" valueType="num">
                                      <p:cBhvr additive="base">
                                        <p:cTn id="61" dur="500" fill="hold"/>
                                        <p:tgtEl>
                                          <p:spTgt spid="5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3">
                                            <p:txEl>
                                              <p:pRg st="0" end="0"/>
                                            </p:txEl>
                                          </p:spTgt>
                                        </p:tgtEl>
                                        <p:attrNameLst>
                                          <p:attrName>style.visibility</p:attrName>
                                        </p:attrNameLst>
                                      </p:cBhvr>
                                      <p:to>
                                        <p:strVal val="visible"/>
                                      </p:to>
                                    </p:set>
                                    <p:anim calcmode="lin" valueType="num">
                                      <p:cBhvr additive="base">
                                        <p:cTn id="68"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4">
                                            <p:txEl>
                                              <p:pRg st="0" end="0"/>
                                            </p:txEl>
                                          </p:spTgt>
                                        </p:tgtEl>
                                        <p:attrNameLst>
                                          <p:attrName>style.visibility</p:attrName>
                                        </p:attrNameLst>
                                      </p:cBhvr>
                                      <p:to>
                                        <p:strVal val="visible"/>
                                      </p:to>
                                    </p:set>
                                    <p:anim calcmode="lin" valueType="num">
                                      <p:cBhvr additive="base">
                                        <p:cTn id="72"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blinds(horizontal)">
                                      <p:cBhvr>
                                        <p:cTn id="78" dur="500"/>
                                        <p:tgtEl>
                                          <p:spTgt spid="6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blinds(horizontal)">
                                      <p:cBhvr>
                                        <p:cTn id="81" dur="500"/>
                                        <p:tgtEl>
                                          <p:spTgt spid="6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blinds(horizontal)">
                                      <p:cBhvr>
                                        <p:cTn id="84" dur="500"/>
                                        <p:tgtEl>
                                          <p:spTgt spid="5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linds(horizontal)">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365572"/>
                                        </p:tgtEl>
                                        <p:attrNameLst>
                                          <p:attrName>style.visibility</p:attrName>
                                        </p:attrNameLst>
                                      </p:cBhvr>
                                      <p:to>
                                        <p:strVal val="visible"/>
                                      </p:to>
                                    </p:set>
                                    <p:anim calcmode="lin" valueType="num">
                                      <p:cBhvr additive="base">
                                        <p:cTn id="96" dur="500" fill="hold"/>
                                        <p:tgtEl>
                                          <p:spTgt spid="365572"/>
                                        </p:tgtEl>
                                        <p:attrNameLst>
                                          <p:attrName>ppt_x</p:attrName>
                                        </p:attrNameLst>
                                      </p:cBhvr>
                                      <p:tavLst>
                                        <p:tav tm="0">
                                          <p:val>
                                            <p:strVal val="#ppt_x"/>
                                          </p:val>
                                        </p:tav>
                                        <p:tav tm="100000">
                                          <p:val>
                                            <p:strVal val="#ppt_x"/>
                                          </p:val>
                                        </p:tav>
                                      </p:tavLst>
                                    </p:anim>
                                    <p:anim calcmode="lin" valueType="num">
                                      <p:cBhvr additive="base">
                                        <p:cTn id="97" dur="500" fill="hold"/>
                                        <p:tgtEl>
                                          <p:spTgt spid="365572"/>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53"/>
                                        </p:tgtEl>
                                        <p:attrNameLst>
                                          <p:attrName>style.visibility</p:attrName>
                                        </p:attrNameLst>
                                      </p:cBhvr>
                                      <p:to>
                                        <p:strVal val="visible"/>
                                      </p:to>
                                    </p:set>
                                    <p:anim calcmode="lin" valueType="num">
                                      <p:cBhvr additive="base">
                                        <p:cTn id="100" dur="500" fill="hold"/>
                                        <p:tgtEl>
                                          <p:spTgt spid="53"/>
                                        </p:tgtEl>
                                        <p:attrNameLst>
                                          <p:attrName>ppt_x</p:attrName>
                                        </p:attrNameLst>
                                      </p:cBhvr>
                                      <p:tavLst>
                                        <p:tav tm="0">
                                          <p:val>
                                            <p:strVal val="#ppt_x"/>
                                          </p:val>
                                        </p:tav>
                                        <p:tav tm="100000">
                                          <p:val>
                                            <p:strVal val="#ppt_x"/>
                                          </p:val>
                                        </p:tav>
                                      </p:tavLst>
                                    </p:anim>
                                    <p:anim calcmode="lin" valueType="num">
                                      <p:cBhvr additive="base">
                                        <p:cTn id="101" dur="500" fill="hold"/>
                                        <p:tgtEl>
                                          <p:spTgt spid="53"/>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55"/>
                                        </p:tgtEl>
                                        <p:attrNameLst>
                                          <p:attrName>style.visibility</p:attrName>
                                        </p:attrNameLst>
                                      </p:cBhvr>
                                      <p:to>
                                        <p:strVal val="visible"/>
                                      </p:to>
                                    </p:set>
                                    <p:anim calcmode="lin" valueType="num">
                                      <p:cBhvr additive="base">
                                        <p:cTn id="104" dur="500" fill="hold"/>
                                        <p:tgtEl>
                                          <p:spTgt spid="55"/>
                                        </p:tgtEl>
                                        <p:attrNameLst>
                                          <p:attrName>ppt_x</p:attrName>
                                        </p:attrNameLst>
                                      </p:cBhvr>
                                      <p:tavLst>
                                        <p:tav tm="0">
                                          <p:val>
                                            <p:strVal val="#ppt_x"/>
                                          </p:val>
                                        </p:tav>
                                        <p:tav tm="100000">
                                          <p:val>
                                            <p:strVal val="#ppt_x"/>
                                          </p:val>
                                        </p:tav>
                                      </p:tavLst>
                                    </p:anim>
                                    <p:anim calcmode="lin" valueType="num">
                                      <p:cBhvr additive="base">
                                        <p:cTn id="105" dur="500" fill="hold"/>
                                        <p:tgtEl>
                                          <p:spTgt spid="55"/>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365584"/>
                                        </p:tgtEl>
                                        <p:attrNameLst>
                                          <p:attrName>style.visibility</p:attrName>
                                        </p:attrNameLst>
                                      </p:cBhvr>
                                      <p:to>
                                        <p:strVal val="visible"/>
                                      </p:to>
                                    </p:set>
                                    <p:anim calcmode="lin" valueType="num">
                                      <p:cBhvr additive="base">
                                        <p:cTn id="112" dur="500" fill="hold"/>
                                        <p:tgtEl>
                                          <p:spTgt spid="365584"/>
                                        </p:tgtEl>
                                        <p:attrNameLst>
                                          <p:attrName>ppt_x</p:attrName>
                                        </p:attrNameLst>
                                      </p:cBhvr>
                                      <p:tavLst>
                                        <p:tav tm="0">
                                          <p:val>
                                            <p:strVal val="#ppt_x"/>
                                          </p:val>
                                        </p:tav>
                                        <p:tav tm="100000">
                                          <p:val>
                                            <p:strVal val="#ppt_x"/>
                                          </p:val>
                                        </p:tav>
                                      </p:tavLst>
                                    </p:anim>
                                    <p:anim calcmode="lin" valueType="num">
                                      <p:cBhvr additive="base">
                                        <p:cTn id="113" dur="500" fill="hold"/>
                                        <p:tgtEl>
                                          <p:spTgt spid="365584"/>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365582"/>
                                        </p:tgtEl>
                                        <p:attrNameLst>
                                          <p:attrName>style.visibility</p:attrName>
                                        </p:attrNameLst>
                                      </p:cBhvr>
                                      <p:to>
                                        <p:strVal val="visible"/>
                                      </p:to>
                                    </p:set>
                                    <p:anim calcmode="lin" valueType="num">
                                      <p:cBhvr additive="base">
                                        <p:cTn id="116" dur="500" fill="hold"/>
                                        <p:tgtEl>
                                          <p:spTgt spid="365582"/>
                                        </p:tgtEl>
                                        <p:attrNameLst>
                                          <p:attrName>ppt_x</p:attrName>
                                        </p:attrNameLst>
                                      </p:cBhvr>
                                      <p:tavLst>
                                        <p:tav tm="0">
                                          <p:val>
                                            <p:strVal val="#ppt_x"/>
                                          </p:val>
                                        </p:tav>
                                        <p:tav tm="100000">
                                          <p:val>
                                            <p:strVal val="#ppt_x"/>
                                          </p:val>
                                        </p:tav>
                                      </p:tavLst>
                                    </p:anim>
                                    <p:anim calcmode="lin" valueType="num">
                                      <p:cBhvr additive="base">
                                        <p:cTn id="117" dur="500" fill="hold"/>
                                        <p:tgtEl>
                                          <p:spTgt spid="365582"/>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67"/>
                                        </p:tgtEl>
                                        <p:attrNameLst>
                                          <p:attrName>style.visibility</p:attrName>
                                        </p:attrNameLst>
                                      </p:cBhvr>
                                      <p:to>
                                        <p:strVal val="visible"/>
                                      </p:to>
                                    </p:set>
                                    <p:anim calcmode="lin" valueType="num">
                                      <p:cBhvr additive="base">
                                        <p:cTn id="120" dur="500" fill="hold"/>
                                        <p:tgtEl>
                                          <p:spTgt spid="67"/>
                                        </p:tgtEl>
                                        <p:attrNameLst>
                                          <p:attrName>ppt_x</p:attrName>
                                        </p:attrNameLst>
                                      </p:cBhvr>
                                      <p:tavLst>
                                        <p:tav tm="0">
                                          <p:val>
                                            <p:strVal val="#ppt_x"/>
                                          </p:val>
                                        </p:tav>
                                        <p:tav tm="100000">
                                          <p:val>
                                            <p:strVal val="#ppt_x"/>
                                          </p:val>
                                        </p:tav>
                                      </p:tavLst>
                                    </p:anim>
                                    <p:anim calcmode="lin" valueType="num">
                                      <p:cBhvr additive="base">
                                        <p:cTn id="121" dur="500" fill="hold"/>
                                        <p:tgtEl>
                                          <p:spTgt spid="67"/>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blinds(horizontal)">
                                      <p:cBhvr>
                                        <p:cTn id="130" dur="500"/>
                                        <p:tgtEl>
                                          <p:spTgt spid="63"/>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66"/>
                                        </p:tgtEl>
                                        <p:attrNameLst>
                                          <p:attrName>style.visibility</p:attrName>
                                        </p:attrNameLst>
                                      </p:cBhvr>
                                      <p:to>
                                        <p:strVal val="visible"/>
                                      </p:to>
                                    </p:set>
                                    <p:animEffect transition="in" filter="blinds(horizontal)">
                                      <p:cBhvr>
                                        <p:cTn id="133" dur="500"/>
                                        <p:tgtEl>
                                          <p:spTgt spid="66"/>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blinds(horizontal)">
                                      <p:cBhvr>
                                        <p:cTn id="136" dur="500"/>
                                        <p:tgtEl>
                                          <p:spTgt spid="64"/>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blinds(horizontal)">
                                      <p:cBhvr>
                                        <p:cTn id="13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8" grpId="0" animBg="1"/>
      <p:bldP spid="47" grpId="0" animBg="1"/>
      <p:bldP spid="59" grpId="0" animBg="1"/>
      <p:bldP spid="60" grpId="0" animBg="1"/>
      <p:bldP spid="61" grpId="0" animBg="1"/>
      <p:bldP spid="62" grpId="0" animBg="1"/>
      <p:bldP spid="63" grpId="0" animBg="1"/>
      <p:bldP spid="64" grpId="0" animBg="1"/>
      <p:bldP spid="65" grpId="0" animBg="1"/>
      <p:bldP spid="66" grpId="0" animBg="1"/>
      <p:bldP spid="71" grpId="0"/>
      <p:bldP spid="72" grpId="0"/>
      <p:bldP spid="73" grpId="0" build="p"/>
      <p:bldP spid="74" grpId="0" build="p"/>
      <p:bldP spid="67" grpId="0"/>
      <p:bldP spid="6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87042"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INFRASTRUCTURE</a:t>
            </a:r>
            <a:endParaRPr lang="en-US" sz="6000" dirty="0">
              <a:solidFill>
                <a:prstClr val="white">
                  <a:lumMod val="75000"/>
                </a:prstClr>
              </a:solidFill>
              <a:latin typeface="Verdana" pitchFamily="34" charset="0"/>
            </a:endParaRPr>
          </a:p>
        </p:txBody>
      </p:sp>
      <p:sp>
        <p:nvSpPr>
          <p:cNvPr id="6" name="Rounded Rectangle 5"/>
          <p:cNvSpPr/>
          <p:nvPr/>
        </p:nvSpPr>
        <p:spPr>
          <a:xfrm>
            <a:off x="299803" y="839449"/>
            <a:ext cx="8589363" cy="5696262"/>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2401" name="Picture 1"/>
          <p:cNvPicPr>
            <a:picLocks noChangeAspect="1" noChangeArrowheads="1"/>
          </p:cNvPicPr>
          <p:nvPr/>
        </p:nvPicPr>
        <p:blipFill>
          <a:blip r:embed="rId4" cstate="print"/>
          <a:srcRect/>
          <a:stretch>
            <a:fillRect/>
          </a:stretch>
        </p:blipFill>
        <p:spPr bwMode="auto">
          <a:xfrm>
            <a:off x="3567660" y="2765921"/>
            <a:ext cx="2165142" cy="1902232"/>
          </a:xfrm>
          <a:prstGeom prst="rect">
            <a:avLst/>
          </a:prstGeom>
          <a:noFill/>
          <a:ln w="9525">
            <a:solidFill>
              <a:schemeClr val="tx1"/>
            </a:solidFill>
            <a:miter lim="800000"/>
            <a:headEnd/>
            <a:tailEnd/>
          </a:ln>
        </p:spPr>
      </p:pic>
      <p:pic>
        <p:nvPicPr>
          <p:cNvPr id="25" name="Picture 2" descr="http://crb.co.in/hosting/Images/web_hosting_chennai.jpg"/>
          <p:cNvPicPr>
            <a:picLocks noChangeAspect="1" noChangeArrowheads="1"/>
          </p:cNvPicPr>
          <p:nvPr/>
        </p:nvPicPr>
        <p:blipFill>
          <a:blip r:embed="rId5" cstate="print"/>
          <a:srcRect/>
          <a:stretch>
            <a:fillRect/>
          </a:stretch>
        </p:blipFill>
        <p:spPr bwMode="auto">
          <a:xfrm>
            <a:off x="629588" y="4270947"/>
            <a:ext cx="2274287" cy="1631675"/>
          </a:xfrm>
          <a:prstGeom prst="rect">
            <a:avLst/>
          </a:prstGeom>
          <a:noFill/>
        </p:spPr>
      </p:pic>
      <p:pic>
        <p:nvPicPr>
          <p:cNvPr id="26" name="Picture 4" descr="http://images.google.ca/url?source=imgres&amp;ct=img&amp;q=http://www.masstechnology.com/blog/UserFiles/Image/azure.png&amp;usg=AFQjCNGvzP8KnVR6E4PijmihVYNE-kqwcQ"/>
          <p:cNvPicPr>
            <a:picLocks noChangeAspect="1" noChangeArrowheads="1"/>
          </p:cNvPicPr>
          <p:nvPr/>
        </p:nvPicPr>
        <p:blipFill>
          <a:blip r:embed="rId6" cstate="print"/>
          <a:srcRect/>
          <a:stretch>
            <a:fillRect/>
          </a:stretch>
        </p:blipFill>
        <p:spPr bwMode="auto">
          <a:xfrm>
            <a:off x="6387058" y="3869961"/>
            <a:ext cx="2232286" cy="2232286"/>
          </a:xfrm>
          <a:prstGeom prst="rect">
            <a:avLst/>
          </a:prstGeom>
          <a:noFill/>
        </p:spPr>
      </p:pic>
      <p:pic>
        <p:nvPicPr>
          <p:cNvPr id="28" name="Picture 15" descr="http://images.google.ca/url?source=imgres&amp;ct=img&amp;q=http://files.wizardstower.co.uk/wordpress/wp-content/uploads/2008/11/amazon_aws_logo.jpg&amp;usg=AFQjCNGkZhnxaSwi9LthImoLgWT5Bqo4-Q"/>
          <p:cNvPicPr>
            <a:picLocks noChangeAspect="1" noChangeArrowheads="1"/>
          </p:cNvPicPr>
          <p:nvPr/>
        </p:nvPicPr>
        <p:blipFill>
          <a:blip r:embed="rId7" cstate="print"/>
          <a:srcRect/>
          <a:stretch>
            <a:fillRect/>
          </a:stretch>
        </p:blipFill>
        <p:spPr bwMode="auto">
          <a:xfrm>
            <a:off x="5974829" y="1397833"/>
            <a:ext cx="2435902" cy="990600"/>
          </a:xfrm>
          <a:prstGeom prst="rect">
            <a:avLst/>
          </a:prstGeom>
          <a:noFill/>
        </p:spPr>
      </p:pic>
      <p:pic>
        <p:nvPicPr>
          <p:cNvPr id="286721" name="Picture 1"/>
          <p:cNvPicPr>
            <a:picLocks noChangeAspect="1" noChangeArrowheads="1"/>
          </p:cNvPicPr>
          <p:nvPr/>
        </p:nvPicPr>
        <p:blipFill>
          <a:blip r:embed="rId8" cstate="print"/>
          <a:srcRect/>
          <a:stretch>
            <a:fillRect/>
          </a:stretch>
        </p:blipFill>
        <p:spPr bwMode="auto">
          <a:xfrm>
            <a:off x="794478" y="1072814"/>
            <a:ext cx="3574686" cy="1390156"/>
          </a:xfrm>
          <a:prstGeom prst="rect">
            <a:avLst/>
          </a:prstGeom>
          <a:noFill/>
          <a:ln w="9525">
            <a:noFill/>
            <a:miter lim="800000"/>
            <a:headEnd/>
            <a:tailEnd/>
          </a:ln>
        </p:spPr>
      </p:pic>
      <p:cxnSp>
        <p:nvCxnSpPr>
          <p:cNvPr id="9" name="Straight Arrow Connector 8"/>
          <p:cNvCxnSpPr/>
          <p:nvPr/>
        </p:nvCxnSpPr>
        <p:spPr>
          <a:xfrm rot="10800000" flipV="1">
            <a:off x="3028013" y="3927423"/>
            <a:ext cx="539652" cy="53964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56223" y="4017364"/>
            <a:ext cx="704538" cy="44970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2578308" y="2533339"/>
            <a:ext cx="974364" cy="584619"/>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681272" y="2533338"/>
            <a:ext cx="899410" cy="70453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6721"/>
                                        </p:tgtEl>
                                        <p:attrNameLst>
                                          <p:attrName>style.visibility</p:attrName>
                                        </p:attrNameLst>
                                      </p:cBhvr>
                                      <p:to>
                                        <p:strVal val="visible"/>
                                      </p:to>
                                    </p:set>
                                    <p:anim calcmode="lin" valueType="num">
                                      <p:cBhvr additive="base">
                                        <p:cTn id="21" dur="500" fill="hold"/>
                                        <p:tgtEl>
                                          <p:spTgt spid="286721"/>
                                        </p:tgtEl>
                                        <p:attrNameLst>
                                          <p:attrName>ppt_x</p:attrName>
                                        </p:attrNameLst>
                                      </p:cBhvr>
                                      <p:tavLst>
                                        <p:tav tm="0">
                                          <p:val>
                                            <p:strVal val="#ppt_x"/>
                                          </p:val>
                                        </p:tav>
                                        <p:tav tm="100000">
                                          <p:val>
                                            <p:strVal val="#ppt_x"/>
                                          </p:val>
                                        </p:tav>
                                      </p:tavLst>
                                    </p:anim>
                                    <p:anim calcmode="lin" valueType="num">
                                      <p:cBhvr additive="base">
                                        <p:cTn id="22" dur="500" fill="hold"/>
                                        <p:tgtEl>
                                          <p:spTgt spid="2867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69626" y="1678898"/>
            <a:ext cx="8244589" cy="3046988"/>
          </a:xfrm>
          <a:prstGeom prst="rect">
            <a:avLst/>
          </a:prstGeom>
          <a:noFill/>
          <a:ln w="9525">
            <a:noFill/>
            <a:miter lim="800000"/>
            <a:headEnd/>
            <a:tailEnd/>
          </a:ln>
        </p:spPr>
        <p:txBody>
          <a:bodyPr wrap="square">
            <a:spAutoFit/>
          </a:bodyPr>
          <a:lstStyle/>
          <a:p>
            <a:r>
              <a:rPr lang="en-US" sz="2800" dirty="0">
                <a:solidFill>
                  <a:schemeClr val="bg1"/>
                </a:solidFill>
                <a:latin typeface="Calibri" pitchFamily="34" charset="0"/>
              </a:rPr>
              <a:t>For </a:t>
            </a:r>
            <a:r>
              <a:rPr lang="en-US" sz="2800" dirty="0" err="1" smtClean="0">
                <a:solidFill>
                  <a:schemeClr val="bg1"/>
                </a:solidFill>
                <a:latin typeface="Calibri" pitchFamily="34" charset="0"/>
              </a:rPr>
              <a:t>DotNetNuke</a:t>
            </a:r>
            <a:r>
              <a:rPr lang="en-US" sz="2800" dirty="0" smtClean="0">
                <a:solidFill>
                  <a:schemeClr val="bg1"/>
                </a:solidFill>
                <a:latin typeface="Calibri" pitchFamily="34" charset="0"/>
              </a:rPr>
              <a:t> to adapt to the changing landscape and remain a </a:t>
            </a:r>
            <a:r>
              <a:rPr lang="en-US" sz="2800" b="1" dirty="0" smtClean="0">
                <a:solidFill>
                  <a:schemeClr val="bg1"/>
                </a:solidFill>
                <a:latin typeface="Calibri" pitchFamily="34" charset="0"/>
              </a:rPr>
              <a:t>leader</a:t>
            </a:r>
            <a:r>
              <a:rPr lang="en-US" sz="2800" dirty="0" smtClean="0">
                <a:solidFill>
                  <a:schemeClr val="bg1"/>
                </a:solidFill>
                <a:latin typeface="Calibri" pitchFamily="34" charset="0"/>
              </a:rPr>
              <a:t> in the web content management market we must</a:t>
            </a:r>
            <a:r>
              <a:rPr lang="en-US" sz="2800" dirty="0">
                <a:solidFill>
                  <a:schemeClr val="bg1"/>
                </a:solidFill>
                <a:latin typeface="Calibri" pitchFamily="34" charset="0"/>
              </a:rPr>
              <a:t>…</a:t>
            </a:r>
            <a:br>
              <a:rPr lang="en-US" sz="2800" dirty="0">
                <a:solidFill>
                  <a:schemeClr val="bg1"/>
                </a:solidFill>
                <a:latin typeface="Calibri" pitchFamily="34" charset="0"/>
              </a:rPr>
            </a:br>
            <a:endParaRPr lang="en-US" sz="2800" dirty="0">
              <a:solidFill>
                <a:schemeClr val="bg1"/>
              </a:solidFill>
              <a:latin typeface="Calibri" pitchFamily="34" charset="0"/>
            </a:endParaRPr>
          </a:p>
          <a:p>
            <a:pPr algn="ctr"/>
            <a:r>
              <a:rPr lang="en-US" sz="8000" dirty="0" smtClean="0">
                <a:solidFill>
                  <a:schemeClr val="bg1"/>
                </a:solidFill>
                <a:latin typeface="Calibri" pitchFamily="34" charset="0"/>
              </a:rPr>
              <a:t>A C </a:t>
            </a:r>
            <a:r>
              <a:rPr lang="en-US" sz="8000" dirty="0" err="1" smtClean="0">
                <a:solidFill>
                  <a:schemeClr val="bg1"/>
                </a:solidFill>
                <a:latin typeface="Calibri" pitchFamily="34" charset="0"/>
              </a:rPr>
              <a:t>C</a:t>
            </a:r>
            <a:r>
              <a:rPr lang="en-US" sz="8000" dirty="0" smtClean="0">
                <a:solidFill>
                  <a:schemeClr val="bg1"/>
                </a:solidFill>
                <a:latin typeface="Calibri" pitchFamily="34" charset="0"/>
              </a:rPr>
              <a:t> E L E R A T E </a:t>
            </a:r>
            <a:r>
              <a:rPr lang="en-US" sz="8000" dirty="0">
                <a:solidFill>
                  <a:schemeClr val="bg1"/>
                </a:solidFill>
                <a:latin typeface="Calibri" pitchFamily="34" charset="0"/>
              </a:rPr>
              <a:t>!</a:t>
            </a:r>
          </a:p>
        </p:txBody>
      </p:sp>
      <p:sp>
        <p:nvSpPr>
          <p:cNvPr id="8909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INFLECTION POINT</a:t>
            </a:r>
            <a:endParaRPr lang="en-US" sz="6000" dirty="0">
              <a:solidFill>
                <a:schemeClr val="bg1">
                  <a:lumMod val="75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672590" y="1394081"/>
            <a:ext cx="5276538" cy="4678204"/>
          </a:xfrm>
          <a:prstGeom prst="rect">
            <a:avLst/>
          </a:prstGeom>
          <a:noFill/>
          <a:ln w="9525">
            <a:noFill/>
            <a:miter lim="800000"/>
            <a:headEnd/>
            <a:tailEnd/>
          </a:ln>
        </p:spPr>
        <p:txBody>
          <a:bodyPr wrap="square">
            <a:spAutoFit/>
          </a:bodyPr>
          <a:lstStyle/>
          <a:p>
            <a:r>
              <a:rPr lang="en-US" sz="2000" dirty="0" smtClean="0">
                <a:solidFill>
                  <a:schemeClr val="bg1">
                    <a:lumMod val="85000"/>
                  </a:schemeClr>
                </a:solidFill>
                <a:latin typeface="Calibri" pitchFamily="34" charset="0"/>
              </a:rPr>
              <a:t>A </a:t>
            </a:r>
            <a:r>
              <a:rPr lang="en-US" sz="2000" dirty="0" err="1" smtClean="0">
                <a:solidFill>
                  <a:schemeClr val="bg1">
                    <a:lumMod val="85000"/>
                  </a:schemeClr>
                </a:solidFill>
                <a:latin typeface="Calibri" pitchFamily="34" charset="0"/>
              </a:rPr>
              <a:t>hadron</a:t>
            </a:r>
            <a:r>
              <a:rPr lang="en-US" sz="2000" dirty="0" smtClean="0">
                <a:solidFill>
                  <a:schemeClr val="bg1">
                    <a:lumMod val="85000"/>
                  </a:schemeClr>
                </a:solidFill>
                <a:latin typeface="Calibri" pitchFamily="34" charset="0"/>
              </a:rPr>
              <a:t> is a composite nuclear particle made of quarks </a:t>
            </a:r>
            <a:r>
              <a:rPr lang="en-US" sz="2000" b="1" dirty="0" smtClean="0">
                <a:solidFill>
                  <a:schemeClr val="bg1"/>
                </a:solidFill>
                <a:latin typeface="Calibri" pitchFamily="34" charset="0"/>
              </a:rPr>
              <a:t>held together by a strong force</a:t>
            </a:r>
            <a:r>
              <a:rPr lang="en-US" sz="2000" dirty="0" smtClean="0">
                <a:solidFill>
                  <a:schemeClr val="bg1">
                    <a:lumMod val="85000"/>
                  </a:schemeClr>
                </a:solidFill>
                <a:latin typeface="Calibri" pitchFamily="34" charset="0"/>
              </a:rPr>
              <a:t>.</a:t>
            </a:r>
          </a:p>
          <a:p>
            <a:endParaRPr lang="en-US" sz="2000" dirty="0" smtClean="0">
              <a:solidFill>
                <a:schemeClr val="bg1">
                  <a:lumMod val="85000"/>
                </a:schemeClr>
              </a:solidFill>
              <a:latin typeface="Calibri" pitchFamily="34" charset="0"/>
            </a:endParaRPr>
          </a:p>
          <a:p>
            <a:r>
              <a:rPr lang="en-US" sz="2000" dirty="0" smtClean="0">
                <a:solidFill>
                  <a:schemeClr val="bg1">
                    <a:lumMod val="85000"/>
                  </a:schemeClr>
                </a:solidFill>
                <a:latin typeface="Calibri" pitchFamily="34" charset="0"/>
              </a:rPr>
              <a:t>The </a:t>
            </a:r>
            <a:r>
              <a:rPr lang="en-US" sz="2000" dirty="0" err="1" smtClean="0">
                <a:solidFill>
                  <a:schemeClr val="bg1">
                    <a:lumMod val="85000"/>
                  </a:schemeClr>
                </a:solidFill>
                <a:latin typeface="Calibri" pitchFamily="34" charset="0"/>
              </a:rPr>
              <a:t>Hadron</a:t>
            </a:r>
            <a:r>
              <a:rPr lang="en-US" sz="2000" dirty="0" smtClean="0">
                <a:solidFill>
                  <a:schemeClr val="bg1">
                    <a:lumMod val="85000"/>
                  </a:schemeClr>
                </a:solidFill>
                <a:latin typeface="Calibri" pitchFamily="34" charset="0"/>
              </a:rPr>
              <a:t> Collider is the world's largest and highest-energy </a:t>
            </a:r>
            <a:r>
              <a:rPr lang="en-US" sz="2000" b="1" dirty="0" smtClean="0">
                <a:solidFill>
                  <a:schemeClr val="bg1"/>
                </a:solidFill>
                <a:latin typeface="Calibri" pitchFamily="34" charset="0"/>
              </a:rPr>
              <a:t>nuclear</a:t>
            </a:r>
            <a:r>
              <a:rPr lang="en-US" sz="2000" dirty="0" smtClean="0">
                <a:solidFill>
                  <a:schemeClr val="bg1">
                    <a:lumMod val="85000"/>
                  </a:schemeClr>
                </a:solidFill>
                <a:latin typeface="Calibri" pitchFamily="34" charset="0"/>
              </a:rPr>
              <a:t> particle </a:t>
            </a:r>
            <a:r>
              <a:rPr lang="en-US" sz="2000" b="1" dirty="0" smtClean="0">
                <a:solidFill>
                  <a:schemeClr val="bg1"/>
                </a:solidFill>
                <a:latin typeface="Calibri" pitchFamily="34" charset="0"/>
              </a:rPr>
              <a:t>accelerator</a:t>
            </a:r>
            <a:r>
              <a:rPr lang="en-US" sz="2000" dirty="0" smtClean="0">
                <a:solidFill>
                  <a:schemeClr val="bg1">
                    <a:lumMod val="85000"/>
                  </a:schemeClr>
                </a:solidFill>
                <a:latin typeface="Calibri" pitchFamily="34" charset="0"/>
              </a:rPr>
              <a:t>. This tool allows opposing particle beams to collide at extremely high energy. Physicists hope it will help answer many of the most fundamental questions of physics, advancing our understanding of the deepest laws of nature.</a:t>
            </a:r>
          </a:p>
          <a:p>
            <a:endParaRPr lang="en-US" sz="2000" dirty="0" smtClean="0">
              <a:solidFill>
                <a:schemeClr val="bg1">
                  <a:lumMod val="85000"/>
                </a:schemeClr>
              </a:solidFill>
              <a:latin typeface="Calibri" pitchFamily="34" charset="0"/>
            </a:endParaRPr>
          </a:p>
          <a:p>
            <a:r>
              <a:rPr lang="en-US" sz="2000" dirty="0" err="1" smtClean="0">
                <a:solidFill>
                  <a:schemeClr val="bg1">
                    <a:lumMod val="85000"/>
                  </a:schemeClr>
                </a:solidFill>
                <a:latin typeface="Calibri" pitchFamily="34" charset="0"/>
              </a:rPr>
              <a:t>Hadron</a:t>
            </a:r>
            <a:r>
              <a:rPr lang="en-US" sz="2000" dirty="0" smtClean="0">
                <a:solidFill>
                  <a:schemeClr val="bg1">
                    <a:lumMod val="85000"/>
                  </a:schemeClr>
                </a:solidFill>
                <a:latin typeface="Calibri" pitchFamily="34" charset="0"/>
              </a:rPr>
              <a:t> is built in </a:t>
            </a:r>
            <a:r>
              <a:rPr lang="en-US" sz="2000" b="1" dirty="0" smtClean="0">
                <a:solidFill>
                  <a:schemeClr val="bg1"/>
                </a:solidFill>
                <a:latin typeface="Calibri" pitchFamily="34" charset="0"/>
              </a:rPr>
              <a:t>collaboration</a:t>
            </a:r>
            <a:r>
              <a:rPr lang="en-US" sz="2000" dirty="0" smtClean="0">
                <a:solidFill>
                  <a:schemeClr val="bg1">
                    <a:lumMod val="85000"/>
                  </a:schemeClr>
                </a:solidFill>
                <a:latin typeface="Calibri" pitchFamily="34" charset="0"/>
              </a:rPr>
              <a:t> with thousands of individuals from over 100 countries as well as hundreds of universities and laboratories.</a:t>
            </a:r>
          </a:p>
          <a:p>
            <a:endParaRPr lang="en-US" dirty="0" smtClean="0">
              <a:solidFill>
                <a:schemeClr val="bg1">
                  <a:lumMod val="85000"/>
                </a:schemeClr>
              </a:solidFill>
              <a:latin typeface="Calibri" pitchFamily="34" charset="0"/>
            </a:endParaRPr>
          </a:p>
        </p:txBody>
      </p:sp>
      <p:sp>
        <p:nvSpPr>
          <p:cNvPr id="91139"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PHYSICS</a:t>
            </a:r>
            <a:endParaRPr lang="en-US" sz="6000" dirty="0">
              <a:solidFill>
                <a:schemeClr val="bg1">
                  <a:lumMod val="75000"/>
                </a:schemeClr>
              </a:solidFill>
              <a:latin typeface="Verdana" pitchFamily="34" charset="0"/>
            </a:endParaRPr>
          </a:p>
        </p:txBody>
      </p:sp>
      <p:pic>
        <p:nvPicPr>
          <p:cNvPr id="98306" name="Picture 2" descr="C:\Blog\hadron2.jpg"/>
          <p:cNvPicPr>
            <a:picLocks noChangeAspect="1" noChangeArrowheads="1"/>
          </p:cNvPicPr>
          <p:nvPr/>
        </p:nvPicPr>
        <p:blipFill>
          <a:blip r:embed="rId4" cstate="print"/>
          <a:srcRect/>
          <a:stretch>
            <a:fillRect/>
          </a:stretch>
        </p:blipFill>
        <p:spPr bwMode="auto">
          <a:xfrm>
            <a:off x="179882" y="1813810"/>
            <a:ext cx="3372787" cy="29080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99607" y="1154244"/>
            <a:ext cx="8094687" cy="4124206"/>
          </a:xfrm>
          <a:prstGeom prst="rect">
            <a:avLst/>
          </a:prstGeom>
          <a:noFill/>
          <a:ln w="9525">
            <a:noFill/>
            <a:miter lim="800000"/>
            <a:headEnd/>
            <a:tailEnd/>
          </a:ln>
        </p:spPr>
        <p:txBody>
          <a:bodyPr wrap="square">
            <a:spAutoFit/>
          </a:bodyPr>
          <a:lstStyle/>
          <a:p>
            <a:r>
              <a:rPr lang="en-US" sz="2800" dirty="0" smtClean="0">
                <a:solidFill>
                  <a:schemeClr val="bg1"/>
                </a:solidFill>
                <a:latin typeface="Calibri" pitchFamily="34" charset="0"/>
              </a:rPr>
              <a:t>We see a variety of parallels between the </a:t>
            </a:r>
            <a:r>
              <a:rPr lang="en-US" sz="2800" dirty="0" smtClean="0">
                <a:solidFill>
                  <a:schemeClr val="bg1"/>
                </a:solidFill>
                <a:latin typeface="Calibri" pitchFamily="34" charset="0"/>
              </a:rPr>
              <a:t>goals of the </a:t>
            </a:r>
            <a:r>
              <a:rPr lang="en-US" sz="2800" dirty="0" err="1" smtClean="0">
                <a:solidFill>
                  <a:schemeClr val="bg1"/>
                </a:solidFill>
                <a:latin typeface="Calibri" pitchFamily="34" charset="0"/>
              </a:rPr>
              <a:t>Hadron</a:t>
            </a:r>
            <a:r>
              <a:rPr lang="en-US" sz="2800" dirty="0" smtClean="0">
                <a:solidFill>
                  <a:schemeClr val="bg1"/>
                </a:solidFill>
                <a:latin typeface="Calibri" pitchFamily="34" charset="0"/>
              </a:rPr>
              <a:t> </a:t>
            </a:r>
            <a:r>
              <a:rPr lang="en-US" sz="2800" dirty="0" smtClean="0">
                <a:solidFill>
                  <a:schemeClr val="bg1"/>
                </a:solidFill>
                <a:latin typeface="Calibri" pitchFamily="34" charset="0"/>
              </a:rPr>
              <a:t>Collider and the next generation version of </a:t>
            </a:r>
            <a:r>
              <a:rPr lang="en-US" sz="2800" dirty="0" err="1" smtClean="0">
                <a:solidFill>
                  <a:schemeClr val="bg1"/>
                </a:solidFill>
                <a:latin typeface="Calibri" pitchFamily="34" charset="0"/>
              </a:rPr>
              <a:t>DotNetuke</a:t>
            </a:r>
            <a:r>
              <a:rPr lang="en-US" sz="2800" dirty="0" smtClean="0">
                <a:solidFill>
                  <a:schemeClr val="bg1"/>
                </a:solidFill>
                <a:latin typeface="Calibri" pitchFamily="34" charset="0"/>
              </a:rPr>
              <a:t>.</a:t>
            </a:r>
          </a:p>
          <a:p>
            <a:endParaRPr lang="en-US" sz="2800" dirty="0" smtClean="0">
              <a:solidFill>
                <a:schemeClr val="bg1"/>
              </a:solidFill>
              <a:latin typeface="Calibri" pitchFamily="34" charset="0"/>
            </a:endParaRPr>
          </a:p>
          <a:p>
            <a:r>
              <a:rPr lang="en-US" sz="2800" dirty="0" smtClean="0">
                <a:solidFill>
                  <a:schemeClr val="bg1"/>
                </a:solidFill>
                <a:latin typeface="Calibri" pitchFamily="34" charset="0"/>
              </a:rPr>
              <a:t>Introducing</a:t>
            </a:r>
            <a:r>
              <a:rPr lang="en-US" sz="2800" dirty="0">
                <a:solidFill>
                  <a:schemeClr val="bg1"/>
                </a:solidFill>
                <a:latin typeface="Calibri" pitchFamily="34" charset="0"/>
              </a:rPr>
              <a:t>…</a:t>
            </a:r>
            <a:br>
              <a:rPr lang="en-US" sz="2800" dirty="0">
                <a:solidFill>
                  <a:schemeClr val="bg1"/>
                </a:solidFill>
                <a:latin typeface="Calibri" pitchFamily="34" charset="0"/>
              </a:rPr>
            </a:br>
            <a:endParaRPr lang="en-US" sz="2800" dirty="0" smtClean="0">
              <a:solidFill>
                <a:schemeClr val="bg1"/>
              </a:solidFill>
              <a:latin typeface="Calibri" pitchFamily="34" charset="0"/>
            </a:endParaRPr>
          </a:p>
          <a:p>
            <a:pPr algn="ctr"/>
            <a:r>
              <a:rPr lang="en-US" sz="6600" b="1" dirty="0" err="1" smtClean="0">
                <a:solidFill>
                  <a:schemeClr val="bg1"/>
                </a:solidFill>
                <a:latin typeface="Calibri" pitchFamily="34" charset="0"/>
              </a:rPr>
              <a:t>DotNetNuke</a:t>
            </a:r>
            <a:r>
              <a:rPr lang="en-US" sz="6600" b="1" dirty="0" smtClean="0">
                <a:solidFill>
                  <a:schemeClr val="bg1"/>
                </a:solidFill>
                <a:latin typeface="Calibri" pitchFamily="34" charset="0"/>
              </a:rPr>
              <a:t> “</a:t>
            </a:r>
            <a:r>
              <a:rPr lang="en-US" sz="6600" b="1" dirty="0" err="1" smtClean="0">
                <a:solidFill>
                  <a:schemeClr val="bg1"/>
                </a:solidFill>
                <a:latin typeface="Calibri" pitchFamily="34" charset="0"/>
              </a:rPr>
              <a:t>Hadron</a:t>
            </a:r>
            <a:r>
              <a:rPr lang="en-US" sz="6600" b="1" dirty="0" smtClean="0">
                <a:solidFill>
                  <a:schemeClr val="bg1"/>
                </a:solidFill>
                <a:latin typeface="Calibri" pitchFamily="34" charset="0"/>
              </a:rPr>
              <a:t>”</a:t>
            </a:r>
            <a:r>
              <a:rPr lang="en-US" sz="4800" b="1" dirty="0">
                <a:solidFill>
                  <a:schemeClr val="bg1"/>
                </a:solidFill>
                <a:latin typeface="Calibri" pitchFamily="34" charset="0"/>
              </a:rPr>
              <a:t/>
            </a:r>
            <a:br>
              <a:rPr lang="en-US" sz="4800" b="1" dirty="0">
                <a:solidFill>
                  <a:schemeClr val="bg1"/>
                </a:solidFill>
                <a:latin typeface="Calibri" pitchFamily="34" charset="0"/>
              </a:rPr>
            </a:br>
            <a:endParaRPr lang="en-US" sz="2800" dirty="0">
              <a:solidFill>
                <a:schemeClr val="bg1"/>
              </a:solidFill>
              <a:latin typeface="Calibri" pitchFamily="34" charset="0"/>
            </a:endParaRPr>
          </a:p>
        </p:txBody>
      </p:sp>
      <p:sp>
        <p:nvSpPr>
          <p:cNvPr id="93187" name="TextBox 7"/>
          <p:cNvSpPr txBox="1">
            <a:spLocks noChangeArrowheads="1"/>
          </p:cNvSpPr>
          <p:nvPr/>
        </p:nvSpPr>
        <p:spPr bwMode="auto">
          <a:xfrm>
            <a:off x="0" y="-142875"/>
            <a:ext cx="9144000" cy="1016000"/>
          </a:xfrm>
          <a:prstGeom prst="rect">
            <a:avLst/>
          </a:prstGeom>
          <a:noFill/>
          <a:ln w="9525">
            <a:noFill/>
            <a:miter lim="800000"/>
            <a:headEnd/>
            <a:tailEnd/>
          </a:ln>
        </p:spPr>
        <p:txBody>
          <a:bodyPr wrap="square">
            <a:spAutoFit/>
          </a:bodyPr>
          <a:lstStyle/>
          <a:p>
            <a:pPr algn="dist"/>
            <a:r>
              <a:rPr lang="en-US" sz="6000" dirty="0" smtClean="0">
                <a:solidFill>
                  <a:schemeClr val="bg1">
                    <a:lumMod val="75000"/>
                  </a:schemeClr>
                </a:solidFill>
                <a:latin typeface="Verdana" pitchFamily="34" charset="0"/>
              </a:rPr>
              <a:t>CODENAME</a:t>
            </a:r>
            <a:endParaRPr lang="en-US" sz="6000" dirty="0">
              <a:solidFill>
                <a:schemeClr val="bg1">
                  <a:lumMod val="75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732550" y="1439056"/>
            <a:ext cx="5201588" cy="4585871"/>
          </a:xfrm>
          <a:prstGeom prst="rect">
            <a:avLst/>
          </a:prstGeom>
          <a:noFill/>
          <a:ln w="9525">
            <a:noFill/>
            <a:miter lim="800000"/>
            <a:headEnd/>
            <a:tailEnd/>
          </a:ln>
        </p:spPr>
        <p:txBody>
          <a:bodyPr wrap="square">
            <a:spAutoFit/>
          </a:bodyPr>
          <a:lstStyle/>
          <a:p>
            <a:pPr algn="ctr"/>
            <a:r>
              <a:rPr lang="en-US" sz="5400" dirty="0" err="1" smtClean="0">
                <a:solidFill>
                  <a:prstClr val="white"/>
                </a:solidFill>
                <a:latin typeface="Calibri" pitchFamily="34" charset="0"/>
              </a:rPr>
              <a:t>DotNetNuke</a:t>
            </a:r>
            <a:r>
              <a:rPr lang="en-US" sz="5400" dirty="0" smtClean="0">
                <a:solidFill>
                  <a:prstClr val="white"/>
                </a:solidFill>
                <a:latin typeface="Calibri" pitchFamily="34" charset="0"/>
              </a:rPr>
              <a:t> 6.0</a:t>
            </a:r>
          </a:p>
          <a:p>
            <a:pPr algn="ctr"/>
            <a:endParaRPr lang="en-US" sz="5400" dirty="0" smtClean="0">
              <a:solidFill>
                <a:prstClr val="white"/>
              </a:solidFill>
              <a:latin typeface="Calibri" pitchFamily="34" charset="0"/>
            </a:endParaRPr>
          </a:p>
          <a:p>
            <a:pPr algn="ctr"/>
            <a:r>
              <a:rPr lang="en-US" sz="3200" dirty="0" smtClean="0">
                <a:solidFill>
                  <a:prstClr val="white"/>
                </a:solidFill>
                <a:latin typeface="Calibri" pitchFamily="34" charset="0"/>
              </a:rPr>
              <a:t>The Next Generation </a:t>
            </a:r>
          </a:p>
          <a:p>
            <a:pPr algn="ctr"/>
            <a:r>
              <a:rPr lang="en-US" sz="3200" dirty="0" smtClean="0">
                <a:solidFill>
                  <a:schemeClr val="bg1"/>
                </a:solidFill>
                <a:latin typeface="Calibri" pitchFamily="34" charset="0"/>
              </a:rPr>
              <a:t>Web Content Management Platform </a:t>
            </a:r>
          </a:p>
          <a:p>
            <a:pPr algn="ctr"/>
            <a:r>
              <a:rPr lang="en-US" sz="3200" dirty="0" smtClean="0">
                <a:solidFill>
                  <a:schemeClr val="bg1"/>
                </a:solidFill>
                <a:latin typeface="Calibri" pitchFamily="34" charset="0"/>
              </a:rPr>
              <a:t>for Microsoft .NET!</a:t>
            </a:r>
          </a:p>
          <a:p>
            <a:r>
              <a:rPr lang="en-US" sz="2800" dirty="0">
                <a:solidFill>
                  <a:prstClr val="white"/>
                </a:solidFill>
                <a:latin typeface="Calibri" pitchFamily="34" charset="0"/>
              </a:rPr>
              <a:t/>
            </a:r>
            <a:br>
              <a:rPr lang="en-US" sz="2800" dirty="0">
                <a:solidFill>
                  <a:prstClr val="white"/>
                </a:solidFill>
                <a:latin typeface="Calibri" pitchFamily="34" charset="0"/>
              </a:rPr>
            </a:br>
            <a:endParaRPr lang="en-US" sz="2800" dirty="0">
              <a:solidFill>
                <a:prstClr val="white"/>
              </a:solidFill>
              <a:latin typeface="Calibri" pitchFamily="34" charset="0"/>
            </a:endParaRPr>
          </a:p>
        </p:txBody>
      </p:sp>
      <p:sp>
        <p:nvSpPr>
          <p:cNvPr id="89091"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HADRON</a:t>
            </a:r>
            <a:endParaRPr lang="en-US" sz="6000" dirty="0">
              <a:solidFill>
                <a:prstClr val="white">
                  <a:lumMod val="75000"/>
                </a:prstClr>
              </a:solidFill>
              <a:latin typeface="Verdana" pitchFamily="34" charset="0"/>
            </a:endParaRPr>
          </a:p>
        </p:txBody>
      </p:sp>
      <p:sp>
        <p:nvSpPr>
          <p:cNvPr id="8" name="Rounded Rectangle 7"/>
          <p:cNvSpPr/>
          <p:nvPr/>
        </p:nvSpPr>
        <p:spPr>
          <a:xfrm>
            <a:off x="254831" y="1079292"/>
            <a:ext cx="3342807" cy="4646950"/>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
          <p:cNvPicPr>
            <a:picLocks noChangeAspect="1" noChangeArrowheads="1"/>
          </p:cNvPicPr>
          <p:nvPr/>
        </p:nvPicPr>
        <p:blipFill>
          <a:blip r:embed="rId4" cstate="print"/>
          <a:srcRect/>
          <a:stretch>
            <a:fillRect/>
          </a:stretch>
        </p:blipFill>
        <p:spPr bwMode="auto">
          <a:xfrm>
            <a:off x="449702" y="1454046"/>
            <a:ext cx="2955405" cy="40390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1092200" y="1189038"/>
            <a:ext cx="7010400" cy="4739759"/>
          </a:xfrm>
          <a:prstGeom prst="rect">
            <a:avLst/>
          </a:prstGeom>
          <a:noFill/>
        </p:spPr>
        <p:txBody>
          <a:bodyPr>
            <a:spAutoFit/>
          </a:bodyPr>
          <a:lstStyle/>
          <a:p>
            <a:pPr fontAlgn="auto">
              <a:spcBef>
                <a:spcPts val="0"/>
              </a:spcBef>
              <a:spcAft>
                <a:spcPts val="0"/>
              </a:spcAft>
              <a:defRPr/>
            </a:pPr>
            <a:r>
              <a:rPr lang="en-US" sz="2800" dirty="0" err="1" smtClean="0">
                <a:solidFill>
                  <a:schemeClr val="bg1">
                    <a:lumMod val="85000"/>
                  </a:schemeClr>
                </a:solidFill>
                <a:latin typeface="+mn-lt"/>
                <a:cs typeface="+mn-cs"/>
              </a:rPr>
              <a:t>DotNetNuke</a:t>
            </a:r>
            <a:r>
              <a:rPr lang="en-US" sz="2800" dirty="0" smtClean="0">
                <a:solidFill>
                  <a:schemeClr val="bg1">
                    <a:lumMod val="85000"/>
                  </a:schemeClr>
                </a:solidFill>
                <a:latin typeface="+mn-lt"/>
                <a:cs typeface="+mn-cs"/>
              </a:rPr>
              <a:t> 6.0 will  be the </a:t>
            </a:r>
            <a:r>
              <a:rPr lang="en-US" sz="2800" dirty="0">
                <a:solidFill>
                  <a:schemeClr val="bg1">
                    <a:lumMod val="85000"/>
                  </a:schemeClr>
                </a:solidFill>
                <a:latin typeface="+mn-lt"/>
                <a:cs typeface="+mn-cs"/>
              </a:rPr>
              <a:t>world’s foremost </a:t>
            </a:r>
            <a:r>
              <a:rPr lang="en-US" sz="2800" dirty="0" smtClean="0">
                <a:solidFill>
                  <a:schemeClr val="bg1">
                    <a:lumMod val="85000"/>
                  </a:schemeClr>
                </a:solidFill>
                <a:latin typeface="+mn-lt"/>
                <a:cs typeface="+mn-cs"/>
              </a:rPr>
              <a:t>web platform </a:t>
            </a:r>
            <a:r>
              <a:rPr lang="en-US" sz="2800" dirty="0">
                <a:solidFill>
                  <a:schemeClr val="bg1">
                    <a:lumMod val="85000"/>
                  </a:schemeClr>
                </a:solidFill>
                <a:latin typeface="+mn-lt"/>
                <a:cs typeface="+mn-cs"/>
              </a:rPr>
              <a:t>for easily creating…</a:t>
            </a:r>
            <a:br>
              <a:rPr lang="en-US" sz="2800" dirty="0">
                <a:solidFill>
                  <a:schemeClr val="bg1">
                    <a:lumMod val="85000"/>
                  </a:schemeClr>
                </a:solidFill>
                <a:latin typeface="+mn-lt"/>
                <a:cs typeface="+mn-cs"/>
              </a:rPr>
            </a:br>
            <a:endParaRPr lang="en-US" sz="2800" dirty="0">
              <a:solidFill>
                <a:schemeClr val="bg1">
                  <a:lumMod val="85000"/>
                </a:schemeClr>
              </a:solidFill>
              <a:latin typeface="+mn-lt"/>
              <a:cs typeface="+mn-cs"/>
            </a:endParaRPr>
          </a:p>
          <a:p>
            <a:pPr fontAlgn="auto">
              <a:spcBef>
                <a:spcPts val="0"/>
              </a:spcBef>
              <a:spcAft>
                <a:spcPts val="0"/>
              </a:spcAft>
              <a:defRPr/>
            </a:pPr>
            <a:r>
              <a:rPr lang="en-US" sz="2800" b="1" dirty="0">
                <a:solidFill>
                  <a:schemeClr val="bg1">
                    <a:lumMod val="85000"/>
                  </a:schemeClr>
                </a:solidFill>
                <a:latin typeface="+mn-lt"/>
                <a:cs typeface="+mn-cs"/>
              </a:rPr>
              <a:t>		</a:t>
            </a:r>
            <a:r>
              <a:rPr lang="en-US" sz="3600" b="1" dirty="0" smtClean="0">
                <a:solidFill>
                  <a:schemeClr val="bg1"/>
                </a:solidFill>
                <a:latin typeface="+mn-lt"/>
                <a:cs typeface="+mn-cs"/>
              </a:rPr>
              <a:t>modern</a:t>
            </a:r>
            <a:r>
              <a:rPr lang="en-US" sz="2800" dirty="0" smtClean="0">
                <a:solidFill>
                  <a:schemeClr val="bg1"/>
                </a:solidFill>
                <a:latin typeface="+mn-lt"/>
                <a:cs typeface="+mn-cs"/>
              </a:rPr>
              <a:t>  </a:t>
            </a:r>
            <a:endParaRPr lang="en-US" sz="2800" dirty="0">
              <a:solidFill>
                <a:schemeClr val="bg1"/>
              </a:solidFill>
              <a:latin typeface="+mn-lt"/>
              <a:cs typeface="+mn-cs"/>
            </a:endParaRPr>
          </a:p>
          <a:p>
            <a:pPr fontAlgn="auto">
              <a:spcBef>
                <a:spcPts val="0"/>
              </a:spcBef>
              <a:spcAft>
                <a:spcPts val="0"/>
              </a:spcAft>
              <a:defRPr/>
            </a:pPr>
            <a:r>
              <a:rPr lang="en-US" sz="4400" b="1" dirty="0" smtClean="0">
                <a:solidFill>
                  <a:schemeClr val="bg1"/>
                </a:solidFill>
                <a:latin typeface="+mn-lt"/>
                <a:cs typeface="+mn-cs"/>
              </a:rPr>
              <a:t>easily customizable</a:t>
            </a:r>
            <a:endParaRPr lang="en-US" sz="4400" b="1" dirty="0">
              <a:solidFill>
                <a:schemeClr val="bg1"/>
              </a:solidFill>
              <a:latin typeface="+mn-lt"/>
              <a:cs typeface="+mn-cs"/>
            </a:endParaRPr>
          </a:p>
          <a:p>
            <a:pPr fontAlgn="auto">
              <a:spcBef>
                <a:spcPts val="0"/>
              </a:spcBef>
              <a:spcAft>
                <a:spcPts val="0"/>
              </a:spcAft>
              <a:defRPr/>
            </a:pPr>
            <a:r>
              <a:rPr lang="en-US" sz="4400" b="1" dirty="0" smtClean="0">
                <a:solidFill>
                  <a:schemeClr val="bg1"/>
                </a:solidFill>
                <a:latin typeface="+mn-lt"/>
                <a:cs typeface="+mn-cs"/>
              </a:rPr>
              <a:t>		  </a:t>
            </a:r>
            <a:r>
              <a:rPr lang="en-US" sz="3600" b="1" dirty="0" smtClean="0">
                <a:solidFill>
                  <a:schemeClr val="bg1"/>
                </a:solidFill>
                <a:latin typeface="+mn-lt"/>
                <a:cs typeface="+mn-cs"/>
              </a:rPr>
              <a:t>social &amp; mobile enabled</a:t>
            </a:r>
            <a:endParaRPr lang="en-US" sz="3600" b="1" dirty="0">
              <a:solidFill>
                <a:schemeClr val="bg1"/>
              </a:solidFill>
              <a:latin typeface="+mn-lt"/>
              <a:cs typeface="+mn-cs"/>
            </a:endParaRPr>
          </a:p>
          <a:p>
            <a:pPr fontAlgn="auto">
              <a:spcBef>
                <a:spcPts val="0"/>
              </a:spcBef>
              <a:spcAft>
                <a:spcPts val="0"/>
              </a:spcAft>
              <a:defRPr/>
            </a:pPr>
            <a:r>
              <a:rPr lang="en-US" sz="3600" b="1" dirty="0">
                <a:solidFill>
                  <a:schemeClr val="bg1"/>
                </a:solidFill>
                <a:latin typeface="+mn-lt"/>
                <a:cs typeface="+mn-cs"/>
              </a:rPr>
              <a:t>	</a:t>
            </a:r>
            <a:r>
              <a:rPr lang="en-US" sz="6600" b="1" dirty="0" smtClean="0">
                <a:solidFill>
                  <a:schemeClr val="bg1"/>
                </a:solidFill>
                <a:latin typeface="+mn-lt"/>
                <a:cs typeface="+mn-cs"/>
              </a:rPr>
              <a:t>feature rich</a:t>
            </a:r>
            <a:endParaRPr lang="en-US" sz="6600" b="1" dirty="0">
              <a:solidFill>
                <a:schemeClr val="bg1"/>
              </a:solidFill>
              <a:latin typeface="+mn-lt"/>
              <a:cs typeface="+mn-cs"/>
            </a:endParaRPr>
          </a:p>
          <a:p>
            <a:pPr algn="r" fontAlgn="auto">
              <a:spcBef>
                <a:spcPts val="0"/>
              </a:spcBef>
              <a:spcAft>
                <a:spcPts val="0"/>
              </a:spcAft>
              <a:defRPr/>
            </a:pPr>
            <a:r>
              <a:rPr lang="en-US" sz="2800" dirty="0">
                <a:solidFill>
                  <a:schemeClr val="bg1"/>
                </a:solidFill>
                <a:latin typeface="+mn-lt"/>
                <a:cs typeface="+mn-cs"/>
              </a:rPr>
              <a:t>…</a:t>
            </a:r>
            <a:r>
              <a:rPr lang="en-US" sz="2800" dirty="0" smtClean="0">
                <a:solidFill>
                  <a:schemeClr val="bg1"/>
                </a:solidFill>
                <a:latin typeface="+mn-lt"/>
                <a:cs typeface="+mn-cs"/>
              </a:rPr>
              <a:t>websites </a:t>
            </a:r>
            <a:endParaRPr lang="en-US" sz="2800" dirty="0">
              <a:solidFill>
                <a:schemeClr val="bg1"/>
              </a:solidFill>
              <a:latin typeface="+mn-lt"/>
              <a:cs typeface="+mn-cs"/>
            </a:endParaRPr>
          </a:p>
        </p:txBody>
      </p:sp>
      <p:sp>
        <p:nvSpPr>
          <p:cNvPr id="95235" name="TextBox 3"/>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HADRON</a:t>
            </a:r>
            <a:endParaRPr lang="en-US" sz="6000" dirty="0">
              <a:solidFill>
                <a:schemeClr val="bg1">
                  <a:lumMod val="75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01379"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ROADMAP</a:t>
            </a:r>
            <a:endParaRPr lang="en-US" sz="6000" dirty="0">
              <a:solidFill>
                <a:schemeClr val="bg1">
                  <a:lumMod val="75000"/>
                </a:schemeClr>
              </a:solidFill>
              <a:latin typeface="Verdana" pitchFamily="34" charset="0"/>
            </a:endParaRPr>
          </a:p>
        </p:txBody>
      </p:sp>
      <p:graphicFrame>
        <p:nvGraphicFramePr>
          <p:cNvPr id="7" name="Diagram 6"/>
          <p:cNvGraphicFramePr/>
          <p:nvPr/>
        </p:nvGraphicFramePr>
        <p:xfrm>
          <a:off x="1495284" y="1306576"/>
          <a:ext cx="5907520" cy="4179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646951" y="1229194"/>
            <a:ext cx="4497049" cy="4896970"/>
          </a:xfrm>
        </p:spPr>
        <p:txBody>
          <a:bodyPr rtlCol="0">
            <a:normAutofit fontScale="92500" lnSpcReduction="10000"/>
          </a:bodyPr>
          <a:lstStyle/>
          <a:p>
            <a:pPr eaLnBrk="1" fontAlgn="auto" hangingPunct="1">
              <a:spcAft>
                <a:spcPts val="0"/>
              </a:spcAft>
              <a:buFont typeface="Arial" pitchFamily="34" charset="0"/>
              <a:buNone/>
              <a:defRPr/>
            </a:pPr>
            <a:r>
              <a:rPr lang="en-US" sz="2800" dirty="0" smtClean="0">
                <a:solidFill>
                  <a:schemeClr val="bg1"/>
                </a:solidFill>
              </a:rPr>
              <a:t>Modal “Pop-up” Dialogs</a:t>
            </a:r>
          </a:p>
          <a:p>
            <a:pPr eaLnBrk="1" fontAlgn="auto" hangingPunct="1">
              <a:spcAft>
                <a:spcPts val="0"/>
              </a:spcAft>
              <a:buFont typeface="Arial" pitchFamily="34" charset="0"/>
              <a:buNone/>
              <a:defRPr/>
            </a:pPr>
            <a:endParaRPr lang="en-US" sz="2800" dirty="0" smtClean="0">
              <a:solidFill>
                <a:schemeClr val="bg1"/>
              </a:solidFill>
            </a:endParaRPr>
          </a:p>
          <a:p>
            <a:pPr eaLnBrk="1" fontAlgn="auto" hangingPunct="1">
              <a:spcAft>
                <a:spcPts val="0"/>
              </a:spcAft>
              <a:buFont typeface="Arial" pitchFamily="34" charset="0"/>
              <a:buNone/>
              <a:defRPr/>
            </a:pPr>
            <a:r>
              <a:rPr lang="en-US" sz="2800" dirty="0" smtClean="0">
                <a:solidFill>
                  <a:schemeClr val="bg1"/>
                </a:solidFill>
              </a:rPr>
              <a:t>Data Entry “Form” Patterns</a:t>
            </a:r>
          </a:p>
          <a:p>
            <a:pPr eaLnBrk="1" fontAlgn="auto" hangingPunct="1">
              <a:spcAft>
                <a:spcPts val="0"/>
              </a:spcAft>
              <a:buFont typeface="Arial" pitchFamily="34" charset="0"/>
              <a:buNone/>
              <a:defRPr/>
            </a:pPr>
            <a:endParaRPr lang="en-US" sz="2800" dirty="0" smtClean="0">
              <a:solidFill>
                <a:schemeClr val="bg1"/>
              </a:solidFill>
            </a:endParaRPr>
          </a:p>
          <a:p>
            <a:pPr eaLnBrk="1" fontAlgn="auto" hangingPunct="1">
              <a:spcAft>
                <a:spcPts val="0"/>
              </a:spcAft>
              <a:buFont typeface="Arial" pitchFamily="34" charset="0"/>
              <a:buNone/>
              <a:defRPr/>
            </a:pPr>
            <a:r>
              <a:rPr lang="en-US" sz="2800" dirty="0" smtClean="0">
                <a:solidFill>
                  <a:schemeClr val="bg1"/>
                </a:solidFill>
              </a:rPr>
              <a:t>Overhauled Admin Modules</a:t>
            </a:r>
          </a:p>
          <a:p>
            <a:pPr eaLnBrk="1" fontAlgn="auto" hangingPunct="1">
              <a:spcAft>
                <a:spcPts val="0"/>
              </a:spcAft>
              <a:buFont typeface="Arial" pitchFamily="34" charset="0"/>
              <a:buNone/>
              <a:defRPr/>
            </a:pPr>
            <a:endParaRPr lang="en-US" sz="2800" dirty="0" smtClean="0">
              <a:solidFill>
                <a:schemeClr val="bg1"/>
              </a:solidFill>
            </a:endParaRPr>
          </a:p>
          <a:p>
            <a:pPr eaLnBrk="1" fontAlgn="auto" hangingPunct="1">
              <a:spcAft>
                <a:spcPts val="0"/>
              </a:spcAft>
              <a:buFont typeface="Arial" pitchFamily="34" charset="0"/>
              <a:buNone/>
              <a:defRPr/>
            </a:pPr>
            <a:r>
              <a:rPr lang="en-US" sz="2800" dirty="0" err="1" smtClean="0">
                <a:solidFill>
                  <a:schemeClr val="bg1"/>
                </a:solidFill>
              </a:rPr>
              <a:t>Telerik</a:t>
            </a:r>
            <a:r>
              <a:rPr lang="en-US" sz="2800" dirty="0" smtClean="0">
                <a:solidFill>
                  <a:schemeClr val="bg1"/>
                </a:solidFill>
              </a:rPr>
              <a:t> Wrappers</a:t>
            </a:r>
          </a:p>
          <a:p>
            <a:pPr eaLnBrk="1" fontAlgn="auto" hangingPunct="1">
              <a:spcAft>
                <a:spcPts val="0"/>
              </a:spcAft>
              <a:buFont typeface="Arial" pitchFamily="34" charset="0"/>
              <a:buNone/>
              <a:defRPr/>
            </a:pPr>
            <a:endParaRPr lang="en-US" sz="2800" dirty="0" smtClean="0">
              <a:solidFill>
                <a:schemeClr val="bg1"/>
              </a:solidFill>
            </a:endParaRPr>
          </a:p>
          <a:p>
            <a:pPr eaLnBrk="1" fontAlgn="auto" hangingPunct="1">
              <a:spcAft>
                <a:spcPts val="0"/>
              </a:spcAft>
              <a:buFont typeface="Arial" pitchFamily="34" charset="0"/>
              <a:buNone/>
              <a:defRPr/>
            </a:pPr>
            <a:r>
              <a:rPr lang="en-US" sz="2800" dirty="0" smtClean="0">
                <a:solidFill>
                  <a:schemeClr val="bg1"/>
                </a:solidFill>
              </a:rPr>
              <a:t>Mega-Menu / New Default Skin</a:t>
            </a:r>
          </a:p>
          <a:p>
            <a:pPr eaLnBrk="1" fontAlgn="auto" hangingPunct="1">
              <a:spcAft>
                <a:spcPts val="0"/>
              </a:spcAft>
              <a:buFont typeface="Arial" pitchFamily="34" charset="0"/>
              <a:buNone/>
              <a:defRPr/>
            </a:pPr>
            <a:endParaRPr lang="en-US" sz="2800" dirty="0" smtClean="0">
              <a:solidFill>
                <a:schemeClr val="bg1"/>
              </a:solidFill>
            </a:endParaRPr>
          </a:p>
          <a:p>
            <a:pPr eaLnBrk="1" fontAlgn="auto" hangingPunct="1">
              <a:spcAft>
                <a:spcPts val="0"/>
              </a:spcAft>
              <a:buFont typeface="Arial" pitchFamily="34" charset="0"/>
              <a:buNone/>
              <a:defRPr/>
            </a:pPr>
            <a:r>
              <a:rPr lang="en-US" sz="2800" dirty="0" smtClean="0">
                <a:solidFill>
                  <a:schemeClr val="bg1"/>
                </a:solidFill>
              </a:rPr>
              <a:t>Content Localization Usability</a:t>
            </a: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p:txBody>
      </p:sp>
      <p:sp>
        <p:nvSpPr>
          <p:cNvPr id="98307" name="TextBox 4"/>
          <p:cNvSpPr txBox="1">
            <a:spLocks noChangeArrowheads="1"/>
          </p:cNvSpPr>
          <p:nvPr/>
        </p:nvSpPr>
        <p:spPr bwMode="auto">
          <a:xfrm>
            <a:off x="0" y="-142875"/>
            <a:ext cx="9143999" cy="1016000"/>
          </a:xfrm>
          <a:prstGeom prst="rect">
            <a:avLst/>
          </a:prstGeom>
          <a:noFill/>
          <a:ln w="9525">
            <a:noFill/>
            <a:miter lim="800000"/>
            <a:headEnd/>
            <a:tailEnd/>
          </a:ln>
        </p:spPr>
        <p:txBody>
          <a:bodyPr wrap="square">
            <a:spAutoFit/>
          </a:bodyPr>
          <a:lstStyle/>
          <a:p>
            <a:pPr algn="dist"/>
            <a:r>
              <a:rPr lang="en-US" sz="6000" dirty="0" smtClean="0">
                <a:solidFill>
                  <a:schemeClr val="bg1">
                    <a:lumMod val="75000"/>
                  </a:schemeClr>
                </a:solidFill>
                <a:latin typeface="Verdana" pitchFamily="34" charset="0"/>
              </a:rPr>
              <a:t>USER EXPERIENCE</a:t>
            </a:r>
            <a:endParaRPr lang="en-US" sz="6000" dirty="0">
              <a:solidFill>
                <a:schemeClr val="bg1">
                  <a:lumMod val="75000"/>
                </a:schemeClr>
              </a:solidFill>
              <a:latin typeface="Verdana" pitchFamily="34" charset="0"/>
            </a:endParaRPr>
          </a:p>
        </p:txBody>
      </p:sp>
      <p:sp>
        <p:nvSpPr>
          <p:cNvPr id="9" name="Rounded Rectangle 8"/>
          <p:cNvSpPr/>
          <p:nvPr/>
        </p:nvSpPr>
        <p:spPr>
          <a:xfrm>
            <a:off x="284813" y="1214201"/>
            <a:ext cx="4182256" cy="3717560"/>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 name="Content Placeholder 1"/>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bwMode="auto">
          <a:xfrm>
            <a:off x="989351" y="5101652"/>
            <a:ext cx="2537084" cy="807429"/>
          </a:xfrm>
          <a:prstGeom prst="rect">
            <a:avLst/>
          </a:prstGeom>
          <a:noFill/>
          <a:ln w="9525">
            <a:noFill/>
            <a:miter lim="800000"/>
            <a:headEnd/>
            <a:tailEnd/>
          </a:ln>
        </p:spPr>
      </p:pic>
      <p:pic>
        <p:nvPicPr>
          <p:cNvPr id="286724" name="Picture 4" descr="http://mamchenkov.net/wordpress/wp-content/20040616-rubik_cube.jpg"/>
          <p:cNvPicPr>
            <a:picLocks noChangeAspect="1" noChangeArrowheads="1"/>
          </p:cNvPicPr>
          <p:nvPr/>
        </p:nvPicPr>
        <p:blipFill>
          <a:blip r:embed="rId4" cstate="print"/>
          <a:srcRect/>
          <a:stretch>
            <a:fillRect/>
          </a:stretch>
        </p:blipFill>
        <p:spPr bwMode="auto">
          <a:xfrm>
            <a:off x="1684611" y="2630413"/>
            <a:ext cx="2602576" cy="2135446"/>
          </a:xfrm>
          <a:prstGeom prst="rect">
            <a:avLst/>
          </a:prstGeom>
          <a:noFill/>
        </p:spPr>
      </p:pic>
      <p:pic>
        <p:nvPicPr>
          <p:cNvPr id="286722" name="Picture 2" descr="http://pocketnow.com/html/portal/news/0000010318/494px-Rubiks_cube_scrambled.svg.png"/>
          <p:cNvPicPr>
            <a:picLocks noChangeAspect="1" noChangeArrowheads="1"/>
          </p:cNvPicPr>
          <p:nvPr/>
        </p:nvPicPr>
        <p:blipFill>
          <a:blip r:embed="rId5" cstate="print"/>
          <a:srcRect/>
          <a:stretch>
            <a:fillRect/>
          </a:stretch>
        </p:blipFill>
        <p:spPr bwMode="auto">
          <a:xfrm>
            <a:off x="555000" y="1469400"/>
            <a:ext cx="1738496" cy="17384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 calcmode="lin" valueType="num">
                                      <p:cBhvr additive="base">
                                        <p:cTn id="2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 calcmode="lin" valueType="num">
                                      <p:cBhvr additive="base">
                                        <p:cTn id="2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5"/>
          <p:cNvSpPr txBox="1">
            <a:spLocks/>
          </p:cNvSpPr>
          <p:nvPr/>
        </p:nvSpPr>
        <p:spPr>
          <a:xfrm>
            <a:off x="4077325" y="1094282"/>
            <a:ext cx="4931737" cy="5031881"/>
          </a:xfrm>
          <a:prstGeom prst="rect">
            <a:avLst/>
          </a:prstGeom>
        </p:spPr>
        <p:txBody>
          <a:bodyPr>
            <a:normAutofit/>
          </a:bodyPr>
          <a:lstStyle/>
          <a:p>
            <a:pPr fontAlgn="auto">
              <a:spcBef>
                <a:spcPct val="20000"/>
              </a:spcBef>
              <a:spcAft>
                <a:spcPts val="0"/>
              </a:spcAft>
              <a:buFont typeface="Arial" pitchFamily="34" charset="0"/>
              <a:buNone/>
              <a:defRPr/>
            </a:pPr>
            <a:r>
              <a:rPr lang="en-US" sz="2800" dirty="0" smtClean="0">
                <a:solidFill>
                  <a:prstClr val="white"/>
                </a:solidFill>
                <a:latin typeface="Calibri"/>
              </a:rPr>
              <a:t>“On-Demand” version of </a:t>
            </a:r>
            <a:r>
              <a:rPr lang="en-US" sz="2800" dirty="0" err="1" smtClean="0">
                <a:solidFill>
                  <a:prstClr val="white"/>
                </a:solidFill>
                <a:latin typeface="Calibri"/>
              </a:rPr>
              <a:t>DotNetNuke</a:t>
            </a:r>
            <a:endParaRPr lang="en-US" sz="2800" dirty="0" smtClean="0">
              <a:solidFill>
                <a:prstClr val="white"/>
              </a:solidFill>
              <a:latin typeface="Calibri"/>
            </a:endParaRP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“App Store” integration between </a:t>
            </a:r>
            <a:r>
              <a:rPr lang="en-US" sz="2800" dirty="0" err="1" smtClean="0">
                <a:solidFill>
                  <a:prstClr val="white"/>
                </a:solidFill>
                <a:latin typeface="Calibri"/>
              </a:rPr>
              <a:t>DotNetNuke</a:t>
            </a:r>
            <a:r>
              <a:rPr lang="en-US" sz="2800" dirty="0" smtClean="0">
                <a:solidFill>
                  <a:prstClr val="white"/>
                </a:solidFill>
                <a:latin typeface="Calibri"/>
              </a:rPr>
              <a:t> and </a:t>
            </a:r>
            <a:r>
              <a:rPr lang="en-US" sz="2800" dirty="0" err="1" smtClean="0">
                <a:solidFill>
                  <a:prstClr val="white"/>
                </a:solidFill>
                <a:latin typeface="Calibri"/>
              </a:rPr>
              <a:t>Snowcovered</a:t>
            </a:r>
            <a:endParaRPr lang="en-US" sz="2800" dirty="0" smtClean="0">
              <a:solidFill>
                <a:prstClr val="white"/>
              </a:solidFill>
              <a:latin typeface="Calibri"/>
            </a:endParaRP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Installation and Upgrade Simplification</a:t>
            </a: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Business Usage Templates</a:t>
            </a:r>
            <a:endParaRPr lang="en-US" sz="2800" dirty="0">
              <a:solidFill>
                <a:prstClr val="white"/>
              </a:solidFill>
              <a:latin typeface="Calibri"/>
            </a:endParaRPr>
          </a:p>
        </p:txBody>
      </p:sp>
      <p:sp>
        <p:nvSpPr>
          <p:cNvPr id="99331"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“INSTANT ON”</a:t>
            </a:r>
            <a:endParaRPr lang="en-US" sz="6000" dirty="0">
              <a:solidFill>
                <a:prstClr val="white">
                  <a:lumMod val="75000"/>
                </a:prstClr>
              </a:solidFill>
              <a:latin typeface="Verdana" pitchFamily="34" charset="0"/>
            </a:endParaRPr>
          </a:p>
        </p:txBody>
      </p:sp>
      <p:sp>
        <p:nvSpPr>
          <p:cNvPr id="8" name="Rounded Rectangle 7"/>
          <p:cNvSpPr/>
          <p:nvPr/>
        </p:nvSpPr>
        <p:spPr>
          <a:xfrm>
            <a:off x="284813" y="1214201"/>
            <a:ext cx="3342807" cy="3717560"/>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0114" name="Picture 2" descr="http://www.mobilewhack.com/wp-content/images/2009/01/apple-app-store.jpg"/>
          <p:cNvPicPr>
            <a:picLocks noChangeAspect="1" noChangeArrowheads="1"/>
          </p:cNvPicPr>
          <p:nvPr/>
        </p:nvPicPr>
        <p:blipFill>
          <a:blip r:embed="rId3" cstate="print"/>
          <a:srcRect/>
          <a:stretch>
            <a:fillRect/>
          </a:stretch>
        </p:blipFill>
        <p:spPr bwMode="auto">
          <a:xfrm>
            <a:off x="554636" y="1617324"/>
            <a:ext cx="2839176" cy="2839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704537" y="885669"/>
            <a:ext cx="7779895" cy="1754326"/>
          </a:xfrm>
          <a:prstGeom prst="rect">
            <a:avLst/>
          </a:prstGeom>
          <a:noFill/>
          <a:ln w="9525">
            <a:noFill/>
            <a:miter lim="800000"/>
            <a:headEnd/>
            <a:tailEnd/>
          </a:ln>
        </p:spPr>
        <p:txBody>
          <a:bodyPr wrap="square">
            <a:spAutoFit/>
          </a:bodyPr>
          <a:lstStyle/>
          <a:p>
            <a:pPr algn="ctr"/>
            <a:r>
              <a:rPr lang="en-US" sz="3600" dirty="0" err="1" smtClean="0">
                <a:solidFill>
                  <a:prstClr val="white"/>
                </a:solidFill>
                <a:latin typeface="Calibri" pitchFamily="34" charset="0"/>
              </a:rPr>
              <a:t>DotNetNuke</a:t>
            </a:r>
            <a:r>
              <a:rPr lang="en-US" sz="3600" dirty="0" smtClean="0">
                <a:solidFill>
                  <a:prstClr val="white"/>
                </a:solidFill>
                <a:latin typeface="Calibri" pitchFamily="34" charset="0"/>
              </a:rPr>
              <a:t>® is the Largest and</a:t>
            </a:r>
          </a:p>
          <a:p>
            <a:pPr algn="ctr"/>
            <a:r>
              <a:rPr lang="en-US" sz="3600" dirty="0" smtClean="0">
                <a:solidFill>
                  <a:prstClr val="white"/>
                </a:solidFill>
                <a:latin typeface="Calibri" pitchFamily="34" charset="0"/>
              </a:rPr>
              <a:t>Most Successful Open Source Project</a:t>
            </a:r>
          </a:p>
          <a:p>
            <a:pPr algn="ctr"/>
            <a:r>
              <a:rPr lang="en-US" sz="3600" dirty="0" smtClean="0">
                <a:solidFill>
                  <a:prstClr val="white"/>
                </a:solidFill>
                <a:latin typeface="Calibri" pitchFamily="34" charset="0"/>
              </a:rPr>
              <a:t>native to the Microsoft Platform</a:t>
            </a:r>
          </a:p>
        </p:txBody>
      </p:sp>
      <p:sp>
        <p:nvSpPr>
          <p:cNvPr id="31747"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OPEN SOURCE</a:t>
            </a:r>
            <a:endParaRPr lang="en-US" sz="6000" dirty="0">
              <a:solidFill>
                <a:schemeClr val="bg1">
                  <a:lumMod val="75000"/>
                </a:schemeClr>
              </a:solidFill>
              <a:latin typeface="Verdana" pitchFamily="34" charset="0"/>
            </a:endParaRPr>
          </a:p>
        </p:txBody>
      </p:sp>
      <p:sp>
        <p:nvSpPr>
          <p:cNvPr id="5" name="Rounded Rectangle 4"/>
          <p:cNvSpPr/>
          <p:nvPr/>
        </p:nvSpPr>
        <p:spPr>
          <a:xfrm>
            <a:off x="2711568" y="2796007"/>
            <a:ext cx="3614282" cy="3005187"/>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6" name="Picture 1"/>
          <p:cNvPicPr>
            <a:picLocks noChangeAspect="1" noChangeArrowheads="1"/>
          </p:cNvPicPr>
          <p:nvPr/>
        </p:nvPicPr>
        <p:blipFill>
          <a:blip r:embed="rId4" cstate="print"/>
          <a:srcRect/>
          <a:stretch>
            <a:fillRect/>
          </a:stretch>
        </p:blipFill>
        <p:spPr bwMode="auto">
          <a:xfrm>
            <a:off x="3078527" y="3029498"/>
            <a:ext cx="2867025" cy="2447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5"/>
          <p:cNvSpPr txBox="1">
            <a:spLocks/>
          </p:cNvSpPr>
          <p:nvPr/>
        </p:nvSpPr>
        <p:spPr>
          <a:xfrm>
            <a:off x="4017364" y="959370"/>
            <a:ext cx="4991699" cy="5166793"/>
          </a:xfrm>
          <a:prstGeom prst="rect">
            <a:avLst/>
          </a:prstGeom>
        </p:spPr>
        <p:txBody>
          <a:bodyPr>
            <a:normAutofit fontScale="92500" lnSpcReduction="10000"/>
          </a:bodyPr>
          <a:lstStyle/>
          <a:p>
            <a:pPr fontAlgn="auto">
              <a:spcBef>
                <a:spcPct val="20000"/>
              </a:spcBef>
              <a:spcAft>
                <a:spcPts val="0"/>
              </a:spcAft>
              <a:buFont typeface="Arial" pitchFamily="34" charset="0"/>
              <a:buNone/>
              <a:defRPr/>
            </a:pPr>
            <a:r>
              <a:rPr lang="en-US" sz="2800" dirty="0" smtClean="0">
                <a:solidFill>
                  <a:schemeClr val="bg1"/>
                </a:solidFill>
                <a:latin typeface="+mn-lt"/>
                <a:cs typeface="+mn-cs"/>
              </a:rPr>
              <a:t>Database Optimization</a:t>
            </a:r>
          </a:p>
          <a:p>
            <a:pPr fontAlgn="auto">
              <a:spcBef>
                <a:spcPct val="20000"/>
              </a:spcBef>
              <a:spcAft>
                <a:spcPts val="0"/>
              </a:spcAft>
              <a:buFont typeface="Arial" pitchFamily="34" charset="0"/>
              <a:buNone/>
              <a:defRPr/>
            </a:pPr>
            <a:endParaRPr lang="en-US" sz="2800" dirty="0" smtClean="0">
              <a:solidFill>
                <a:schemeClr val="bg1"/>
              </a:solidFill>
              <a:latin typeface="+mn-lt"/>
              <a:cs typeface="+mn-cs"/>
            </a:endParaRPr>
          </a:p>
          <a:p>
            <a:pPr fontAlgn="auto">
              <a:spcBef>
                <a:spcPct val="20000"/>
              </a:spcBef>
              <a:spcAft>
                <a:spcPts val="0"/>
              </a:spcAft>
              <a:buFont typeface="Arial" pitchFamily="34" charset="0"/>
              <a:buNone/>
              <a:defRPr/>
            </a:pPr>
            <a:r>
              <a:rPr lang="en-US" sz="2800" dirty="0" err="1" smtClean="0">
                <a:solidFill>
                  <a:schemeClr val="bg1"/>
                </a:solidFill>
                <a:latin typeface="+mn-lt"/>
                <a:cs typeface="+mn-cs"/>
              </a:rPr>
              <a:t>Javascript</a:t>
            </a:r>
            <a:r>
              <a:rPr lang="en-US" sz="2800" dirty="0" smtClean="0">
                <a:solidFill>
                  <a:schemeClr val="bg1"/>
                </a:solidFill>
                <a:latin typeface="+mn-lt"/>
                <a:cs typeface="+mn-cs"/>
              </a:rPr>
              <a:t>, Style Sheet &amp; </a:t>
            </a:r>
            <a:r>
              <a:rPr lang="en-US" sz="2800" dirty="0" err="1" smtClean="0">
                <a:solidFill>
                  <a:schemeClr val="bg1"/>
                </a:solidFill>
                <a:latin typeface="+mn-lt"/>
                <a:cs typeface="+mn-cs"/>
              </a:rPr>
              <a:t>ViewState</a:t>
            </a:r>
            <a:r>
              <a:rPr lang="en-US" sz="2800" dirty="0" smtClean="0">
                <a:solidFill>
                  <a:schemeClr val="bg1"/>
                </a:solidFill>
                <a:latin typeface="+mn-lt"/>
                <a:cs typeface="+mn-cs"/>
              </a:rPr>
              <a:t> “</a:t>
            </a:r>
            <a:r>
              <a:rPr lang="en-US" sz="2800" dirty="0" err="1" smtClean="0">
                <a:solidFill>
                  <a:schemeClr val="bg1"/>
                </a:solidFill>
                <a:latin typeface="+mn-lt"/>
                <a:cs typeface="+mn-cs"/>
              </a:rPr>
              <a:t>Minification</a:t>
            </a:r>
            <a:r>
              <a:rPr lang="en-US" sz="2800" dirty="0" smtClean="0">
                <a:solidFill>
                  <a:schemeClr val="bg1"/>
                </a:solidFill>
                <a:latin typeface="+mn-lt"/>
                <a:cs typeface="+mn-cs"/>
              </a:rPr>
              <a:t>”</a:t>
            </a:r>
          </a:p>
          <a:p>
            <a:pPr fontAlgn="auto">
              <a:spcBef>
                <a:spcPct val="20000"/>
              </a:spcBef>
              <a:spcAft>
                <a:spcPts val="0"/>
              </a:spcAft>
              <a:buFont typeface="Arial" pitchFamily="34" charset="0"/>
              <a:buNone/>
              <a:defRPr/>
            </a:pPr>
            <a:endParaRPr lang="en-US" sz="2800" dirty="0" smtClean="0">
              <a:solidFill>
                <a:schemeClr val="bg1"/>
              </a:solidFill>
              <a:latin typeface="+mn-lt"/>
              <a:cs typeface="+mn-cs"/>
            </a:endParaRPr>
          </a:p>
          <a:p>
            <a:pPr fontAlgn="auto">
              <a:spcBef>
                <a:spcPct val="20000"/>
              </a:spcBef>
              <a:spcAft>
                <a:spcPts val="0"/>
              </a:spcAft>
              <a:buFont typeface="Arial" pitchFamily="34" charset="0"/>
              <a:buNone/>
              <a:defRPr/>
            </a:pPr>
            <a:r>
              <a:rPr lang="en-US" sz="2800" dirty="0" smtClean="0">
                <a:solidFill>
                  <a:schemeClr val="bg1"/>
                </a:solidFill>
                <a:latin typeface="+mn-lt"/>
                <a:cs typeface="+mn-cs"/>
              </a:rPr>
              <a:t>Content Delivery Network Support</a:t>
            </a:r>
          </a:p>
          <a:p>
            <a:pPr fontAlgn="auto">
              <a:spcBef>
                <a:spcPct val="20000"/>
              </a:spcBef>
              <a:spcAft>
                <a:spcPts val="0"/>
              </a:spcAft>
              <a:buFont typeface="Arial" pitchFamily="34" charset="0"/>
              <a:buNone/>
              <a:defRPr/>
            </a:pPr>
            <a:endParaRPr lang="en-US" sz="2800" dirty="0" smtClean="0">
              <a:solidFill>
                <a:schemeClr val="bg1"/>
              </a:solidFill>
              <a:latin typeface="+mn-lt"/>
              <a:cs typeface="+mn-cs"/>
            </a:endParaRPr>
          </a:p>
          <a:p>
            <a:pPr fontAlgn="auto">
              <a:spcBef>
                <a:spcPct val="20000"/>
              </a:spcBef>
              <a:spcAft>
                <a:spcPts val="0"/>
              </a:spcAft>
              <a:buFont typeface="Arial" pitchFamily="34" charset="0"/>
              <a:buNone/>
              <a:defRPr/>
            </a:pPr>
            <a:r>
              <a:rPr lang="en-US" sz="2800" dirty="0" smtClean="0">
                <a:solidFill>
                  <a:schemeClr val="bg1"/>
                </a:solidFill>
                <a:latin typeface="+mn-lt"/>
                <a:cs typeface="+mn-cs"/>
              </a:rPr>
              <a:t>CSS Sprites</a:t>
            </a:r>
          </a:p>
          <a:p>
            <a:pPr fontAlgn="auto">
              <a:spcBef>
                <a:spcPct val="20000"/>
              </a:spcBef>
              <a:spcAft>
                <a:spcPts val="0"/>
              </a:spcAft>
              <a:buFont typeface="Arial" pitchFamily="34" charset="0"/>
              <a:buNone/>
              <a:defRPr/>
            </a:pPr>
            <a:endParaRPr lang="en-US" sz="2800" dirty="0" smtClean="0">
              <a:solidFill>
                <a:schemeClr val="bg1"/>
              </a:solidFill>
              <a:latin typeface="+mn-lt"/>
              <a:cs typeface="+mn-cs"/>
            </a:endParaRPr>
          </a:p>
          <a:p>
            <a:pPr fontAlgn="auto">
              <a:spcBef>
                <a:spcPct val="20000"/>
              </a:spcBef>
              <a:spcAft>
                <a:spcPts val="0"/>
              </a:spcAft>
              <a:buFont typeface="Arial" pitchFamily="34" charset="0"/>
              <a:buNone/>
              <a:defRPr/>
            </a:pPr>
            <a:r>
              <a:rPr lang="en-US" sz="2800" dirty="0" smtClean="0">
                <a:solidFill>
                  <a:schemeClr val="bg1"/>
                </a:solidFill>
                <a:latin typeface="+mn-lt"/>
                <a:cs typeface="+mn-cs"/>
              </a:rPr>
              <a:t>Website Startup Acceleration</a:t>
            </a:r>
          </a:p>
          <a:p>
            <a:pPr fontAlgn="auto">
              <a:spcBef>
                <a:spcPct val="20000"/>
              </a:spcBef>
              <a:spcAft>
                <a:spcPts val="0"/>
              </a:spcAft>
              <a:buFont typeface="Arial" pitchFamily="34" charset="0"/>
              <a:buNone/>
              <a:defRPr/>
            </a:pPr>
            <a:endParaRPr lang="en-US" sz="2800" dirty="0" smtClean="0">
              <a:solidFill>
                <a:schemeClr val="bg1"/>
              </a:solidFill>
              <a:latin typeface="+mn-lt"/>
              <a:cs typeface="+mn-cs"/>
            </a:endParaRPr>
          </a:p>
          <a:p>
            <a:pPr fontAlgn="auto">
              <a:spcBef>
                <a:spcPct val="20000"/>
              </a:spcBef>
              <a:spcAft>
                <a:spcPts val="0"/>
              </a:spcAft>
              <a:buFont typeface="Arial" pitchFamily="34" charset="0"/>
              <a:buNone/>
              <a:defRPr/>
            </a:pPr>
            <a:r>
              <a:rPr lang="en-US" sz="2800" dirty="0" smtClean="0">
                <a:solidFill>
                  <a:schemeClr val="bg1"/>
                </a:solidFill>
                <a:latin typeface="+mn-lt"/>
                <a:cs typeface="+mn-cs"/>
              </a:rPr>
              <a:t>Intelligent Caching</a:t>
            </a:r>
          </a:p>
        </p:txBody>
      </p:sp>
      <p:sp>
        <p:nvSpPr>
          <p:cNvPr id="99331"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PERFORMANCE</a:t>
            </a:r>
            <a:endParaRPr lang="en-US" sz="6000" dirty="0">
              <a:solidFill>
                <a:schemeClr val="bg1">
                  <a:lumMod val="75000"/>
                </a:schemeClr>
              </a:solidFill>
              <a:latin typeface="Verdana" pitchFamily="34" charset="0"/>
            </a:endParaRPr>
          </a:p>
        </p:txBody>
      </p:sp>
      <p:sp>
        <p:nvSpPr>
          <p:cNvPr id="8" name="Rounded Rectangle 7"/>
          <p:cNvSpPr/>
          <p:nvPr/>
        </p:nvSpPr>
        <p:spPr>
          <a:xfrm>
            <a:off x="284813" y="1214201"/>
            <a:ext cx="3342807" cy="3717560"/>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 name="Picture 2"/>
          <p:cNvPicPr>
            <a:picLocks noChangeAspect="1" noChangeArrowheads="1"/>
          </p:cNvPicPr>
          <p:nvPr/>
        </p:nvPicPr>
        <p:blipFill>
          <a:blip r:embed="rId3" cstate="print"/>
          <a:srcRect/>
          <a:stretch>
            <a:fillRect/>
          </a:stretch>
        </p:blipFill>
        <p:spPr bwMode="auto">
          <a:xfrm>
            <a:off x="458543" y="1819979"/>
            <a:ext cx="2984197" cy="2422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5"/>
          <p:cNvSpPr txBox="1">
            <a:spLocks/>
          </p:cNvSpPr>
          <p:nvPr/>
        </p:nvSpPr>
        <p:spPr>
          <a:xfrm>
            <a:off x="4362137" y="1259174"/>
            <a:ext cx="4646925" cy="4866989"/>
          </a:xfrm>
          <a:prstGeom prst="rect">
            <a:avLst/>
          </a:prstGeom>
        </p:spPr>
        <p:txBody>
          <a:bodyPr>
            <a:normAutofit/>
          </a:bodyPr>
          <a:lstStyle/>
          <a:p>
            <a:pPr fontAlgn="auto">
              <a:spcBef>
                <a:spcPct val="20000"/>
              </a:spcBef>
              <a:spcAft>
                <a:spcPts val="0"/>
              </a:spcAft>
              <a:buFont typeface="Arial" pitchFamily="34" charset="0"/>
              <a:buNone/>
              <a:defRPr/>
            </a:pPr>
            <a:r>
              <a:rPr lang="en-US" sz="2800" dirty="0" smtClean="0">
                <a:solidFill>
                  <a:prstClr val="white"/>
                </a:solidFill>
                <a:latin typeface="Calibri"/>
              </a:rPr>
              <a:t>Seamless Content Publishing to popular Social Channels</a:t>
            </a: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Mobile Web Browsing Support for Mobile Devices</a:t>
            </a: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Native Mobile App Development Support for Mobile Devices</a:t>
            </a:r>
            <a:endParaRPr lang="en-US" sz="2800" dirty="0">
              <a:solidFill>
                <a:prstClr val="white"/>
              </a:solidFill>
              <a:latin typeface="Calibri"/>
            </a:endParaRPr>
          </a:p>
        </p:txBody>
      </p:sp>
      <p:sp>
        <p:nvSpPr>
          <p:cNvPr id="99331"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SOCIAL &amp; MOBILE</a:t>
            </a:r>
            <a:endParaRPr lang="en-US" sz="6000" dirty="0">
              <a:solidFill>
                <a:prstClr val="white">
                  <a:lumMod val="75000"/>
                </a:prstClr>
              </a:solidFill>
              <a:latin typeface="Verdana" pitchFamily="34" charset="0"/>
            </a:endParaRPr>
          </a:p>
        </p:txBody>
      </p:sp>
      <p:sp>
        <p:nvSpPr>
          <p:cNvPr id="8" name="Rounded Rectangle 7"/>
          <p:cNvSpPr/>
          <p:nvPr/>
        </p:nvSpPr>
        <p:spPr>
          <a:xfrm>
            <a:off x="284813" y="989350"/>
            <a:ext cx="3342807" cy="2353458"/>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4" descr="http://www.tcd.ie/disability/projects/DS3/images/facebook.jpg"/>
          <p:cNvPicPr>
            <a:picLocks noChangeAspect="1" noChangeArrowheads="1"/>
          </p:cNvPicPr>
          <p:nvPr/>
        </p:nvPicPr>
        <p:blipFill>
          <a:blip r:embed="rId3" cstate="print"/>
          <a:srcRect/>
          <a:stretch>
            <a:fillRect/>
          </a:stretch>
        </p:blipFill>
        <p:spPr bwMode="auto">
          <a:xfrm>
            <a:off x="959371" y="1197600"/>
            <a:ext cx="2017217" cy="758978"/>
          </a:xfrm>
          <a:prstGeom prst="rect">
            <a:avLst/>
          </a:prstGeom>
          <a:noFill/>
        </p:spPr>
      </p:pic>
      <p:pic>
        <p:nvPicPr>
          <p:cNvPr id="6" name="Picture 6" descr="http://www.giftwithabasket.com/images/twitter_logo.jpg"/>
          <p:cNvPicPr>
            <a:picLocks noChangeAspect="1" noChangeArrowheads="1"/>
          </p:cNvPicPr>
          <p:nvPr/>
        </p:nvPicPr>
        <p:blipFill>
          <a:blip r:embed="rId4" cstate="print"/>
          <a:srcRect/>
          <a:stretch>
            <a:fillRect/>
          </a:stretch>
        </p:blipFill>
        <p:spPr bwMode="auto">
          <a:xfrm>
            <a:off x="974361" y="1962102"/>
            <a:ext cx="1902762" cy="700140"/>
          </a:xfrm>
          <a:prstGeom prst="rect">
            <a:avLst/>
          </a:prstGeom>
          <a:noFill/>
        </p:spPr>
      </p:pic>
      <p:pic>
        <p:nvPicPr>
          <p:cNvPr id="7" name="Picture 1"/>
          <p:cNvPicPr>
            <a:picLocks noChangeAspect="1" noChangeArrowheads="1"/>
          </p:cNvPicPr>
          <p:nvPr/>
        </p:nvPicPr>
        <p:blipFill>
          <a:blip r:embed="rId5" cstate="print"/>
          <a:srcRect/>
          <a:stretch>
            <a:fillRect/>
          </a:stretch>
        </p:blipFill>
        <p:spPr bwMode="auto">
          <a:xfrm>
            <a:off x="1019332" y="2614847"/>
            <a:ext cx="1975890" cy="558161"/>
          </a:xfrm>
          <a:prstGeom prst="rect">
            <a:avLst/>
          </a:prstGeom>
          <a:noFill/>
          <a:ln w="9525">
            <a:noFill/>
            <a:miter lim="800000"/>
            <a:headEnd/>
            <a:tailEnd/>
          </a:ln>
        </p:spPr>
      </p:pic>
      <p:sp>
        <p:nvSpPr>
          <p:cNvPr id="9" name="Rounded Rectangle 8"/>
          <p:cNvSpPr/>
          <p:nvPr/>
        </p:nvSpPr>
        <p:spPr>
          <a:xfrm>
            <a:off x="287311" y="3507697"/>
            <a:ext cx="3342807" cy="2248526"/>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 name="Picture 16" descr="http://cdn.erictric.com/wp-content/uploads/2009/10/android-logo-white.jpg"/>
          <p:cNvPicPr>
            <a:picLocks noChangeAspect="1" noChangeArrowheads="1"/>
          </p:cNvPicPr>
          <p:nvPr/>
        </p:nvPicPr>
        <p:blipFill>
          <a:blip r:embed="rId6" cstate="print"/>
          <a:srcRect/>
          <a:stretch>
            <a:fillRect/>
          </a:stretch>
        </p:blipFill>
        <p:spPr bwMode="auto">
          <a:xfrm>
            <a:off x="2353455" y="3732553"/>
            <a:ext cx="1166786" cy="1166786"/>
          </a:xfrm>
          <a:prstGeom prst="rect">
            <a:avLst/>
          </a:prstGeom>
          <a:noFill/>
        </p:spPr>
      </p:pic>
      <p:pic>
        <p:nvPicPr>
          <p:cNvPr id="11" name="Picture 26"/>
          <p:cNvPicPr>
            <a:picLocks noChangeAspect="1" noChangeArrowheads="1"/>
          </p:cNvPicPr>
          <p:nvPr/>
        </p:nvPicPr>
        <p:blipFill>
          <a:blip r:embed="rId7" cstate="print"/>
          <a:srcRect/>
          <a:stretch>
            <a:fillRect/>
          </a:stretch>
        </p:blipFill>
        <p:spPr bwMode="auto">
          <a:xfrm>
            <a:off x="479686" y="4751884"/>
            <a:ext cx="1908948" cy="586767"/>
          </a:xfrm>
          <a:prstGeom prst="rect">
            <a:avLst/>
          </a:prstGeom>
          <a:noFill/>
          <a:ln w="9525">
            <a:noFill/>
            <a:miter lim="800000"/>
            <a:headEnd/>
            <a:tailEnd/>
          </a:ln>
        </p:spPr>
      </p:pic>
      <p:pic>
        <p:nvPicPr>
          <p:cNvPr id="12" name="Picture 32"/>
          <p:cNvPicPr>
            <a:picLocks noChangeAspect="1" noChangeArrowheads="1"/>
          </p:cNvPicPr>
          <p:nvPr/>
        </p:nvPicPr>
        <p:blipFill>
          <a:blip r:embed="rId8" cstate="print"/>
          <a:srcRect/>
          <a:stretch>
            <a:fillRect/>
          </a:stretch>
        </p:blipFill>
        <p:spPr bwMode="auto">
          <a:xfrm>
            <a:off x="584616" y="3957404"/>
            <a:ext cx="1649805" cy="52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96259"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ENTERPRISE</a:t>
            </a:r>
            <a:endParaRPr lang="en-US" sz="6000" dirty="0">
              <a:solidFill>
                <a:schemeClr val="bg1">
                  <a:lumMod val="75000"/>
                </a:schemeClr>
              </a:solidFill>
              <a:latin typeface="Verdana" pitchFamily="34" charset="0"/>
            </a:endParaRPr>
          </a:p>
        </p:txBody>
      </p:sp>
      <p:sp>
        <p:nvSpPr>
          <p:cNvPr id="7" name="Rounded Rectangle 6"/>
          <p:cNvSpPr/>
          <p:nvPr/>
        </p:nvSpPr>
        <p:spPr>
          <a:xfrm>
            <a:off x="284813" y="1064301"/>
            <a:ext cx="3342807" cy="3717560"/>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3185" name="Picture 1"/>
          <p:cNvPicPr>
            <a:picLocks noChangeAspect="1" noChangeArrowheads="1"/>
          </p:cNvPicPr>
          <p:nvPr/>
        </p:nvPicPr>
        <p:blipFill>
          <a:blip r:embed="rId4" cstate="print"/>
          <a:srcRect/>
          <a:stretch>
            <a:fillRect/>
          </a:stretch>
        </p:blipFill>
        <p:spPr bwMode="auto">
          <a:xfrm>
            <a:off x="625293" y="1797415"/>
            <a:ext cx="2537631" cy="2130008"/>
          </a:xfrm>
          <a:prstGeom prst="rect">
            <a:avLst/>
          </a:prstGeom>
          <a:noFill/>
          <a:ln w="9525">
            <a:noFill/>
            <a:miter lim="800000"/>
            <a:headEnd/>
            <a:tailEnd/>
          </a:ln>
        </p:spPr>
      </p:pic>
      <p:sp>
        <p:nvSpPr>
          <p:cNvPr id="8" name="Content Placeholder 5"/>
          <p:cNvSpPr txBox="1">
            <a:spLocks/>
          </p:cNvSpPr>
          <p:nvPr/>
        </p:nvSpPr>
        <p:spPr>
          <a:xfrm>
            <a:off x="4362137" y="1094282"/>
            <a:ext cx="4646925" cy="5031881"/>
          </a:xfrm>
          <a:prstGeom prst="rect">
            <a:avLst/>
          </a:prstGeom>
        </p:spPr>
        <p:txBody>
          <a:bodyPr>
            <a:normAutofit/>
          </a:bodyPr>
          <a:lstStyle/>
          <a:p>
            <a:pPr fontAlgn="auto">
              <a:spcBef>
                <a:spcPct val="20000"/>
              </a:spcBef>
              <a:spcAft>
                <a:spcPts val="0"/>
              </a:spcAft>
              <a:buFont typeface="Arial" pitchFamily="34" charset="0"/>
              <a:buNone/>
              <a:defRPr/>
            </a:pPr>
            <a:r>
              <a:rPr lang="en-US" sz="2800" dirty="0" smtClean="0">
                <a:solidFill>
                  <a:prstClr val="white"/>
                </a:solidFill>
                <a:latin typeface="Calibri"/>
              </a:rPr>
              <a:t>Integration with Microsoft Office </a:t>
            </a:r>
            <a:r>
              <a:rPr lang="en-US" sz="2800" dirty="0" err="1" smtClean="0">
                <a:solidFill>
                  <a:prstClr val="white"/>
                </a:solidFill>
                <a:latin typeface="Calibri"/>
              </a:rPr>
              <a:t>Sharepoint</a:t>
            </a:r>
            <a:endParaRPr lang="en-US" sz="2800" dirty="0" smtClean="0">
              <a:solidFill>
                <a:prstClr val="white"/>
              </a:solidFill>
              <a:latin typeface="Calibri"/>
            </a:endParaRP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defRPr/>
            </a:pPr>
            <a:r>
              <a:rPr lang="en-US" sz="2800" dirty="0" smtClean="0">
                <a:solidFill>
                  <a:prstClr val="white"/>
                </a:solidFill>
                <a:latin typeface="Calibri"/>
              </a:rPr>
              <a:t>Document Management</a:t>
            </a: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Folder Providers for External Storage </a:t>
            </a: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Content Staging</a:t>
            </a: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endParaRPr lang="en-US" sz="2800" dirty="0" smtClean="0">
              <a:solidFill>
                <a:prstClr val="white"/>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04450" name="TextBox 6"/>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TIMELINE</a:t>
            </a:r>
            <a:endParaRPr lang="en-US" sz="6000" dirty="0">
              <a:solidFill>
                <a:schemeClr val="bg1">
                  <a:lumMod val="75000"/>
                </a:schemeClr>
              </a:solidFill>
              <a:latin typeface="Verdana" pitchFamily="34" charset="0"/>
            </a:endParaRPr>
          </a:p>
        </p:txBody>
      </p:sp>
      <p:graphicFrame>
        <p:nvGraphicFramePr>
          <p:cNvPr id="6" name="Diagram 5"/>
          <p:cNvGraphicFramePr/>
          <p:nvPr/>
        </p:nvGraphicFramePr>
        <p:xfrm>
          <a:off x="824459" y="2953062"/>
          <a:ext cx="7420131" cy="2608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453" name="TextBox 5"/>
          <p:cNvSpPr txBox="1">
            <a:spLocks noChangeArrowheads="1"/>
          </p:cNvSpPr>
          <p:nvPr/>
        </p:nvSpPr>
        <p:spPr bwMode="auto">
          <a:xfrm>
            <a:off x="569627" y="1184223"/>
            <a:ext cx="8154650" cy="1384995"/>
          </a:xfrm>
          <a:prstGeom prst="rect">
            <a:avLst/>
          </a:prstGeom>
          <a:noFill/>
          <a:ln w="9525">
            <a:noFill/>
            <a:miter lim="800000"/>
            <a:headEnd/>
            <a:tailEnd/>
          </a:ln>
        </p:spPr>
        <p:txBody>
          <a:bodyPr wrap="square">
            <a:spAutoFit/>
          </a:bodyPr>
          <a:lstStyle/>
          <a:p>
            <a:r>
              <a:rPr lang="en-US" sz="2800" dirty="0" smtClean="0">
                <a:solidFill>
                  <a:schemeClr val="bg1">
                    <a:lumMod val="85000"/>
                  </a:schemeClr>
                </a:solidFill>
                <a:latin typeface="Calibri" pitchFamily="34" charset="0"/>
              </a:rPr>
              <a:t>To satisfy community and customer feedback, we will move to </a:t>
            </a:r>
            <a:r>
              <a:rPr lang="en-US" sz="2800" b="1" dirty="0" smtClean="0">
                <a:solidFill>
                  <a:schemeClr val="bg1"/>
                </a:solidFill>
                <a:latin typeface="Calibri" pitchFamily="34" charset="0"/>
              </a:rPr>
              <a:t>longer release cycles,</a:t>
            </a:r>
            <a:r>
              <a:rPr lang="en-US" sz="2800" dirty="0" smtClean="0">
                <a:solidFill>
                  <a:schemeClr val="bg1">
                    <a:lumMod val="85000"/>
                  </a:schemeClr>
                </a:solidFill>
                <a:latin typeface="Calibri" pitchFamily="34" charset="0"/>
              </a:rPr>
              <a:t> </a:t>
            </a:r>
            <a:r>
              <a:rPr lang="en-US" sz="2800" b="1" dirty="0" smtClean="0">
                <a:solidFill>
                  <a:schemeClr val="bg1"/>
                </a:solidFill>
                <a:latin typeface="Calibri" pitchFamily="34" charset="0"/>
              </a:rPr>
              <a:t>fewer major releases, </a:t>
            </a:r>
            <a:r>
              <a:rPr lang="en-US" sz="2800" dirty="0" smtClean="0">
                <a:solidFill>
                  <a:schemeClr val="bg1">
                    <a:lumMod val="85000"/>
                  </a:schemeClr>
                </a:solidFill>
                <a:latin typeface="Calibri" pitchFamily="34" charset="0"/>
              </a:rPr>
              <a:t>and a significant focus on product </a:t>
            </a:r>
            <a:r>
              <a:rPr lang="en-US" sz="2800" b="1" dirty="0" smtClean="0">
                <a:solidFill>
                  <a:schemeClr val="bg1"/>
                </a:solidFill>
                <a:latin typeface="Calibri" pitchFamily="34" charset="0"/>
              </a:rPr>
              <a:t>quality </a:t>
            </a:r>
            <a:r>
              <a:rPr lang="en-US" sz="2800" dirty="0" smtClean="0">
                <a:solidFill>
                  <a:schemeClr val="bg1">
                    <a:lumMod val="85000"/>
                  </a:schemeClr>
                </a:solidFill>
                <a:latin typeface="Calibri" pitchFamily="34" charset="0"/>
              </a:rPr>
              <a:t>in 2011</a:t>
            </a:r>
            <a:endParaRPr lang="en-US" sz="2000" dirty="0">
              <a:solidFill>
                <a:schemeClr val="bg1">
                  <a:lumMod val="85000"/>
                </a:schemeClr>
              </a:solidFill>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01379"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BUSINESS</a:t>
            </a:r>
            <a:endParaRPr lang="en-US" sz="6000" dirty="0">
              <a:solidFill>
                <a:prstClr val="white">
                  <a:lumMod val="75000"/>
                </a:prstClr>
              </a:solidFill>
              <a:latin typeface="Verdana" pitchFamily="34" charset="0"/>
            </a:endParaRPr>
          </a:p>
        </p:txBody>
      </p:sp>
      <p:graphicFrame>
        <p:nvGraphicFramePr>
          <p:cNvPr id="7" name="Diagram 6"/>
          <p:cNvGraphicFramePr/>
          <p:nvPr/>
        </p:nvGraphicFramePr>
        <p:xfrm>
          <a:off x="1632736" y="2622409"/>
          <a:ext cx="5907520" cy="4014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5"/>
          <p:cNvSpPr txBox="1">
            <a:spLocks noChangeArrowheads="1"/>
          </p:cNvSpPr>
          <p:nvPr/>
        </p:nvSpPr>
        <p:spPr bwMode="auto">
          <a:xfrm>
            <a:off x="359763" y="926342"/>
            <a:ext cx="8489769" cy="1384995"/>
          </a:xfrm>
          <a:prstGeom prst="rect">
            <a:avLst/>
          </a:prstGeom>
          <a:noFill/>
          <a:ln w="9525">
            <a:noFill/>
            <a:miter lim="800000"/>
            <a:headEnd/>
            <a:tailEnd/>
          </a:ln>
        </p:spPr>
        <p:txBody>
          <a:bodyPr wrap="square">
            <a:spAutoFit/>
          </a:bodyPr>
          <a:lstStyle/>
          <a:p>
            <a:pPr algn="ctr"/>
            <a:r>
              <a:rPr lang="en-US" sz="2800" dirty="0" smtClean="0">
                <a:solidFill>
                  <a:schemeClr val="bg1">
                    <a:lumMod val="85000"/>
                  </a:schemeClr>
                </a:solidFill>
                <a:latin typeface="Calibri" pitchFamily="34" charset="0"/>
              </a:rPr>
              <a:t>Introduce </a:t>
            </a:r>
            <a:r>
              <a:rPr lang="en-US" sz="2800" dirty="0" smtClean="0">
                <a:solidFill>
                  <a:schemeClr val="bg1">
                    <a:lumMod val="85000"/>
                  </a:schemeClr>
                </a:solidFill>
                <a:latin typeface="Calibri" pitchFamily="34" charset="0"/>
              </a:rPr>
              <a:t>new </a:t>
            </a:r>
            <a:r>
              <a:rPr lang="en-US" sz="2800" b="1" dirty="0" smtClean="0">
                <a:solidFill>
                  <a:schemeClr val="bg1"/>
                </a:solidFill>
                <a:latin typeface="Calibri" pitchFamily="34" charset="0"/>
              </a:rPr>
              <a:t>commercial</a:t>
            </a:r>
            <a:r>
              <a:rPr lang="en-US" sz="2800" dirty="0" smtClean="0">
                <a:solidFill>
                  <a:schemeClr val="bg1">
                    <a:lumMod val="85000"/>
                  </a:schemeClr>
                </a:solidFill>
                <a:latin typeface="Calibri" pitchFamily="34" charset="0"/>
              </a:rPr>
              <a:t> </a:t>
            </a:r>
            <a:r>
              <a:rPr lang="en-US" sz="2800" b="1" dirty="0" smtClean="0">
                <a:solidFill>
                  <a:schemeClr val="bg1"/>
                </a:solidFill>
                <a:latin typeface="Calibri" pitchFamily="34" charset="0"/>
              </a:rPr>
              <a:t>products</a:t>
            </a:r>
            <a:r>
              <a:rPr lang="en-US" sz="2800" dirty="0" smtClean="0">
                <a:solidFill>
                  <a:schemeClr val="bg1">
                    <a:lumMod val="85000"/>
                  </a:schemeClr>
                </a:solidFill>
                <a:latin typeface="Calibri" pitchFamily="34" charset="0"/>
              </a:rPr>
              <a:t> and </a:t>
            </a:r>
            <a:r>
              <a:rPr lang="en-US" sz="2800" b="1" dirty="0" smtClean="0">
                <a:solidFill>
                  <a:schemeClr val="bg1"/>
                </a:solidFill>
                <a:latin typeface="Calibri" pitchFamily="34" charset="0"/>
              </a:rPr>
              <a:t>services</a:t>
            </a:r>
            <a:r>
              <a:rPr lang="en-US" sz="2800" dirty="0" smtClean="0">
                <a:solidFill>
                  <a:schemeClr val="bg1">
                    <a:lumMod val="85000"/>
                  </a:schemeClr>
                </a:solidFill>
                <a:latin typeface="Calibri" pitchFamily="34" charset="0"/>
              </a:rPr>
              <a:t> to provide our customers with greater </a:t>
            </a:r>
            <a:r>
              <a:rPr lang="en-US" sz="2800" b="1" dirty="0" smtClean="0">
                <a:solidFill>
                  <a:schemeClr val="bg1"/>
                </a:solidFill>
                <a:latin typeface="Calibri" pitchFamily="34" charset="0"/>
              </a:rPr>
              <a:t>choice</a:t>
            </a:r>
            <a:r>
              <a:rPr lang="en-US" sz="2800" dirty="0" smtClean="0">
                <a:solidFill>
                  <a:schemeClr val="bg1">
                    <a:lumMod val="85000"/>
                  </a:schemeClr>
                </a:solidFill>
                <a:latin typeface="Calibri" pitchFamily="34" charset="0"/>
              </a:rPr>
              <a:t>, </a:t>
            </a:r>
            <a:r>
              <a:rPr lang="en-US" sz="2800" b="1" dirty="0" smtClean="0">
                <a:solidFill>
                  <a:schemeClr val="bg1"/>
                </a:solidFill>
                <a:latin typeface="Calibri" pitchFamily="34" charset="0"/>
              </a:rPr>
              <a:t>flexibility</a:t>
            </a:r>
            <a:r>
              <a:rPr lang="en-US" sz="2800" dirty="0" smtClean="0">
                <a:solidFill>
                  <a:schemeClr val="bg1">
                    <a:lumMod val="85000"/>
                  </a:schemeClr>
                </a:solidFill>
                <a:latin typeface="Calibri" pitchFamily="34" charset="0"/>
              </a:rPr>
              <a:t> and </a:t>
            </a:r>
            <a:r>
              <a:rPr lang="en-US" sz="2800" b="1" dirty="0" smtClean="0">
                <a:solidFill>
                  <a:schemeClr val="bg1"/>
                </a:solidFill>
                <a:latin typeface="Calibri" pitchFamily="34" charset="0"/>
              </a:rPr>
              <a:t>value.</a:t>
            </a:r>
            <a:endParaRPr lang="en-US" sz="20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96259"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PERPETUAL LICENSE</a:t>
            </a:r>
            <a:endParaRPr lang="en-US" sz="6000" dirty="0">
              <a:solidFill>
                <a:prstClr val="white">
                  <a:lumMod val="75000"/>
                </a:prstClr>
              </a:solidFill>
              <a:latin typeface="Verdana" pitchFamily="34" charset="0"/>
            </a:endParaRPr>
          </a:p>
        </p:txBody>
      </p:sp>
      <p:sp>
        <p:nvSpPr>
          <p:cNvPr id="7" name="Rounded Rectangle 6"/>
          <p:cNvSpPr/>
          <p:nvPr/>
        </p:nvSpPr>
        <p:spPr>
          <a:xfrm>
            <a:off x="284813" y="1064301"/>
            <a:ext cx="3342807" cy="3717560"/>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Content Placeholder 5"/>
          <p:cNvSpPr txBox="1">
            <a:spLocks/>
          </p:cNvSpPr>
          <p:nvPr/>
        </p:nvSpPr>
        <p:spPr>
          <a:xfrm>
            <a:off x="4362137" y="1094282"/>
            <a:ext cx="4646925" cy="5031881"/>
          </a:xfrm>
          <a:prstGeom prst="rect">
            <a:avLst/>
          </a:prstGeom>
        </p:spPr>
        <p:txBody>
          <a:bodyPr>
            <a:normAutofit lnSpcReduction="10000"/>
          </a:bodyPr>
          <a:lstStyle/>
          <a:p>
            <a:pPr fontAlgn="auto">
              <a:spcBef>
                <a:spcPct val="20000"/>
              </a:spcBef>
              <a:spcAft>
                <a:spcPts val="0"/>
              </a:spcAft>
              <a:buFont typeface="Arial" pitchFamily="34" charset="0"/>
              <a:buNone/>
              <a:defRPr/>
            </a:pPr>
            <a:r>
              <a:rPr lang="en-US" sz="2800" dirty="0" smtClean="0">
                <a:solidFill>
                  <a:prstClr val="white"/>
                </a:solidFill>
                <a:latin typeface="Calibri"/>
              </a:rPr>
              <a:t>For customers who require a license for perpetual usage of the </a:t>
            </a:r>
            <a:r>
              <a:rPr lang="en-US" sz="2800" dirty="0" err="1" smtClean="0">
                <a:solidFill>
                  <a:prstClr val="white"/>
                </a:solidFill>
                <a:latin typeface="Calibri"/>
              </a:rPr>
              <a:t>DotNetNuke</a:t>
            </a:r>
            <a:r>
              <a:rPr lang="en-US" sz="2800" dirty="0" smtClean="0">
                <a:solidFill>
                  <a:prstClr val="white"/>
                </a:solidFill>
                <a:latin typeface="Calibri"/>
              </a:rPr>
              <a:t> product</a:t>
            </a: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Will be offered at a premium price as an “Add-On” to the standard Subscription offering</a:t>
            </a: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Technical Support and Product Upgrades only available with an Active Subscription</a:t>
            </a:r>
          </a:p>
        </p:txBody>
      </p:sp>
      <p:pic>
        <p:nvPicPr>
          <p:cNvPr id="6" name="Picture 2" descr="http://www.boston.com/ae/theater_arts/exhibitionist/contract.jpg"/>
          <p:cNvPicPr>
            <a:picLocks noChangeAspect="1" noChangeArrowheads="1"/>
          </p:cNvPicPr>
          <p:nvPr/>
        </p:nvPicPr>
        <p:blipFill>
          <a:blip r:embed="rId4" cstate="print"/>
          <a:srcRect/>
          <a:stretch>
            <a:fillRect/>
          </a:stretch>
        </p:blipFill>
        <p:spPr bwMode="auto">
          <a:xfrm>
            <a:off x="569626" y="1555282"/>
            <a:ext cx="2754860" cy="24571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96259"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BUNDLES</a:t>
            </a:r>
            <a:endParaRPr lang="en-US" sz="6000" dirty="0">
              <a:solidFill>
                <a:prstClr val="white">
                  <a:lumMod val="75000"/>
                </a:prstClr>
              </a:solidFill>
              <a:latin typeface="Verdana" pitchFamily="34" charset="0"/>
            </a:endParaRPr>
          </a:p>
        </p:txBody>
      </p:sp>
      <p:sp>
        <p:nvSpPr>
          <p:cNvPr id="7" name="Rounded Rectangle 6"/>
          <p:cNvSpPr/>
          <p:nvPr/>
        </p:nvSpPr>
        <p:spPr>
          <a:xfrm>
            <a:off x="284813" y="1064301"/>
            <a:ext cx="3342807" cy="3717560"/>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19490" name="Picture 2" descr="http://rlv.zcache.com/cheeseburger_mouse_pad_with_fries_and_drink_mousepad-p144434569026546788td22_210.jpg"/>
          <p:cNvPicPr>
            <a:picLocks noChangeAspect="1" noChangeArrowheads="1"/>
          </p:cNvPicPr>
          <p:nvPr/>
        </p:nvPicPr>
        <p:blipFill>
          <a:blip r:embed="rId4" cstate="print"/>
          <a:srcRect/>
          <a:stretch>
            <a:fillRect/>
          </a:stretch>
        </p:blipFill>
        <p:spPr bwMode="auto">
          <a:xfrm>
            <a:off x="573164" y="1527383"/>
            <a:ext cx="2804775" cy="2804775"/>
          </a:xfrm>
          <a:prstGeom prst="rect">
            <a:avLst/>
          </a:prstGeom>
          <a:noFill/>
        </p:spPr>
      </p:pic>
      <p:sp>
        <p:nvSpPr>
          <p:cNvPr id="9" name="Content Placeholder 5"/>
          <p:cNvSpPr txBox="1">
            <a:spLocks/>
          </p:cNvSpPr>
          <p:nvPr/>
        </p:nvSpPr>
        <p:spPr>
          <a:xfrm>
            <a:off x="4017364" y="986670"/>
            <a:ext cx="5126636" cy="5031881"/>
          </a:xfrm>
          <a:prstGeom prst="rect">
            <a:avLst/>
          </a:prstGeom>
        </p:spPr>
        <p:txBody>
          <a:bodyPr>
            <a:noAutofit/>
          </a:bodyPr>
          <a:lstStyle/>
          <a:p>
            <a:pPr fontAlgn="auto">
              <a:spcBef>
                <a:spcPct val="20000"/>
              </a:spcBef>
              <a:spcAft>
                <a:spcPts val="0"/>
              </a:spcAft>
              <a:buFont typeface="Arial" pitchFamily="34" charset="0"/>
              <a:buNone/>
              <a:defRPr/>
            </a:pPr>
            <a:r>
              <a:rPr lang="en-US" sz="2400" dirty="0" smtClean="0">
                <a:solidFill>
                  <a:prstClr val="white"/>
                </a:solidFill>
                <a:latin typeface="Calibri"/>
              </a:rPr>
              <a:t>A complete </a:t>
            </a:r>
            <a:r>
              <a:rPr lang="en-US" sz="2400" b="1" dirty="0" smtClean="0">
                <a:solidFill>
                  <a:prstClr val="white"/>
                </a:solidFill>
                <a:latin typeface="Calibri"/>
              </a:rPr>
              <a:t>solution</a:t>
            </a:r>
            <a:r>
              <a:rPr lang="en-US" sz="2400" dirty="0" smtClean="0">
                <a:solidFill>
                  <a:prstClr val="white"/>
                </a:solidFill>
                <a:latin typeface="Calibri"/>
              </a:rPr>
              <a:t> including </a:t>
            </a:r>
            <a:r>
              <a:rPr lang="en-US" sz="2400" dirty="0" smtClean="0">
                <a:solidFill>
                  <a:prstClr val="white"/>
                </a:solidFill>
                <a:latin typeface="Calibri"/>
              </a:rPr>
              <a:t>our</a:t>
            </a:r>
            <a:r>
              <a:rPr lang="en-US" sz="2400" dirty="0" smtClean="0">
                <a:solidFill>
                  <a:prstClr val="white"/>
                </a:solidFill>
                <a:latin typeface="Calibri"/>
              </a:rPr>
              <a:t> </a:t>
            </a:r>
            <a:r>
              <a:rPr lang="en-US" sz="2400" dirty="0" smtClean="0">
                <a:solidFill>
                  <a:prstClr val="white"/>
                </a:solidFill>
                <a:latin typeface="Calibri"/>
              </a:rPr>
              <a:t>commercial </a:t>
            </a:r>
            <a:r>
              <a:rPr lang="en-US" sz="2400" dirty="0" smtClean="0">
                <a:solidFill>
                  <a:prstClr val="white"/>
                </a:solidFill>
                <a:latin typeface="Calibri"/>
              </a:rPr>
              <a:t>products </a:t>
            </a:r>
            <a:r>
              <a:rPr lang="en-US" sz="2400" dirty="0" err="1" smtClean="0">
                <a:solidFill>
                  <a:prstClr val="white"/>
                </a:solidFill>
                <a:latin typeface="Calibri"/>
              </a:rPr>
              <a:t>alongwith</a:t>
            </a:r>
            <a:r>
              <a:rPr lang="en-US" sz="2400" dirty="0" smtClean="0">
                <a:solidFill>
                  <a:prstClr val="white"/>
                </a:solidFill>
                <a:latin typeface="Calibri"/>
              </a:rPr>
              <a:t> </a:t>
            </a:r>
            <a:r>
              <a:rPr lang="en-US" sz="2400" dirty="0" smtClean="0">
                <a:solidFill>
                  <a:prstClr val="white"/>
                </a:solidFill>
                <a:latin typeface="Calibri"/>
              </a:rPr>
              <a:t>related services and webinar-based training.</a:t>
            </a:r>
          </a:p>
          <a:p>
            <a:pPr fontAlgn="auto">
              <a:spcBef>
                <a:spcPct val="20000"/>
              </a:spcBef>
              <a:spcAft>
                <a:spcPts val="0"/>
              </a:spcAft>
              <a:buFont typeface="Arial" pitchFamily="34" charset="0"/>
              <a:buNone/>
              <a:defRPr/>
            </a:pPr>
            <a:endParaRPr lang="en-US" sz="2400" dirty="0" smtClean="0">
              <a:solidFill>
                <a:prstClr val="white"/>
              </a:solidFill>
              <a:latin typeface="Calibri"/>
            </a:endParaRPr>
          </a:p>
          <a:p>
            <a:pPr fontAlgn="auto">
              <a:spcBef>
                <a:spcPct val="20000"/>
              </a:spcBef>
              <a:spcAft>
                <a:spcPts val="0"/>
              </a:spcAft>
              <a:buFont typeface="Arial" pitchFamily="34" charset="0"/>
              <a:buNone/>
              <a:defRPr/>
            </a:pPr>
            <a:r>
              <a:rPr lang="en-US" sz="2400" dirty="0" smtClean="0">
                <a:solidFill>
                  <a:prstClr val="white"/>
                </a:solidFill>
                <a:latin typeface="Calibri"/>
              </a:rPr>
              <a:t>Enables organizations to </a:t>
            </a:r>
            <a:br>
              <a:rPr lang="en-US" sz="2400" dirty="0" smtClean="0">
                <a:solidFill>
                  <a:prstClr val="white"/>
                </a:solidFill>
                <a:latin typeface="Calibri"/>
              </a:rPr>
            </a:br>
            <a:r>
              <a:rPr lang="en-US" sz="2400" b="1" dirty="0" smtClean="0">
                <a:solidFill>
                  <a:prstClr val="white"/>
                </a:solidFill>
                <a:latin typeface="Calibri"/>
              </a:rPr>
              <a:t>get up to speed faster</a:t>
            </a:r>
            <a:r>
              <a:rPr lang="en-US" sz="2400" dirty="0" smtClean="0">
                <a:solidFill>
                  <a:prstClr val="white"/>
                </a:solidFill>
                <a:latin typeface="Calibri"/>
              </a:rPr>
              <a:t>, </a:t>
            </a:r>
            <a:br>
              <a:rPr lang="en-US" sz="2400" dirty="0" smtClean="0">
                <a:solidFill>
                  <a:prstClr val="white"/>
                </a:solidFill>
                <a:latin typeface="Calibri"/>
              </a:rPr>
            </a:br>
            <a:r>
              <a:rPr lang="en-US" sz="2400" b="1" dirty="0" smtClean="0">
                <a:solidFill>
                  <a:prstClr val="white"/>
                </a:solidFill>
                <a:latin typeface="Calibri"/>
              </a:rPr>
              <a:t>lower operating costs</a:t>
            </a:r>
            <a:r>
              <a:rPr lang="en-US" sz="2400" dirty="0" smtClean="0">
                <a:solidFill>
                  <a:prstClr val="white"/>
                </a:solidFill>
                <a:latin typeface="Calibri"/>
              </a:rPr>
              <a:t>, </a:t>
            </a:r>
          </a:p>
          <a:p>
            <a:pPr fontAlgn="auto">
              <a:spcBef>
                <a:spcPct val="20000"/>
              </a:spcBef>
              <a:spcAft>
                <a:spcPts val="0"/>
              </a:spcAft>
              <a:buFont typeface="Arial" pitchFamily="34" charset="0"/>
              <a:buNone/>
              <a:defRPr/>
            </a:pPr>
            <a:r>
              <a:rPr lang="en-US" sz="2400" dirty="0" smtClean="0">
                <a:solidFill>
                  <a:prstClr val="white"/>
                </a:solidFill>
                <a:latin typeface="Calibri"/>
              </a:rPr>
              <a:t>and </a:t>
            </a:r>
            <a:r>
              <a:rPr lang="en-US" sz="2400" b="1" dirty="0" smtClean="0">
                <a:solidFill>
                  <a:prstClr val="white"/>
                </a:solidFill>
                <a:latin typeface="Calibri"/>
              </a:rPr>
              <a:t>take full advantage </a:t>
            </a:r>
            <a:r>
              <a:rPr lang="en-US" sz="2400" dirty="0" smtClean="0">
                <a:solidFill>
                  <a:prstClr val="white"/>
                </a:solidFill>
                <a:latin typeface="Calibri"/>
              </a:rPr>
              <a:t>of </a:t>
            </a:r>
            <a:br>
              <a:rPr lang="en-US" sz="2400" dirty="0" smtClean="0">
                <a:solidFill>
                  <a:prstClr val="white"/>
                </a:solidFill>
                <a:latin typeface="Calibri"/>
              </a:rPr>
            </a:br>
            <a:r>
              <a:rPr lang="en-US" sz="2400" dirty="0" smtClean="0">
                <a:solidFill>
                  <a:prstClr val="white"/>
                </a:solidFill>
                <a:latin typeface="Calibri"/>
              </a:rPr>
              <a:t>all the available </a:t>
            </a:r>
            <a:br>
              <a:rPr lang="en-US" sz="2400" dirty="0" smtClean="0">
                <a:solidFill>
                  <a:prstClr val="white"/>
                </a:solidFill>
                <a:latin typeface="Calibri"/>
              </a:rPr>
            </a:br>
            <a:r>
              <a:rPr lang="en-US" sz="2400" b="1" dirty="0" smtClean="0">
                <a:solidFill>
                  <a:schemeClr val="bg1"/>
                </a:solidFill>
                <a:latin typeface="Calibri"/>
              </a:rPr>
              <a:t>commercial </a:t>
            </a:r>
            <a:r>
              <a:rPr lang="en-US" sz="2400" b="1" dirty="0" smtClean="0">
                <a:solidFill>
                  <a:prstClr val="white"/>
                </a:solidFill>
                <a:latin typeface="Calibri"/>
              </a:rPr>
              <a:t>product features</a:t>
            </a:r>
            <a:r>
              <a:rPr lang="en-US" sz="2400" dirty="0" smtClean="0">
                <a:solidFill>
                  <a:prstClr val="white"/>
                </a:solidFill>
                <a:latin typeface="Calibri"/>
              </a:rPr>
              <a:t>.</a:t>
            </a:r>
          </a:p>
          <a:p>
            <a:pPr fontAlgn="auto">
              <a:spcBef>
                <a:spcPct val="20000"/>
              </a:spcBef>
              <a:spcAft>
                <a:spcPts val="0"/>
              </a:spcAft>
              <a:buFont typeface="Arial" pitchFamily="34" charset="0"/>
              <a:buNone/>
              <a:defRPr/>
            </a:pPr>
            <a:endParaRPr lang="en-US" sz="2400" dirty="0" smtClean="0">
              <a:solidFill>
                <a:prstClr val="white"/>
              </a:solidFill>
              <a:latin typeface="Calibri"/>
            </a:endParaRPr>
          </a:p>
          <a:p>
            <a:pPr fontAlgn="auto">
              <a:spcBef>
                <a:spcPct val="20000"/>
              </a:spcBef>
              <a:spcAft>
                <a:spcPts val="0"/>
              </a:spcAft>
              <a:buFont typeface="Arial" pitchFamily="34" charset="0"/>
              <a:buNone/>
              <a:defRPr/>
            </a:pPr>
            <a:r>
              <a:rPr lang="en-US" sz="2400" dirty="0" smtClean="0">
                <a:solidFill>
                  <a:prstClr val="white"/>
                </a:solidFill>
                <a:latin typeface="Calibri"/>
              </a:rPr>
              <a:t>Available in a number of different configurations to meet </a:t>
            </a:r>
            <a:r>
              <a:rPr lang="en-US" sz="2400" dirty="0" smtClean="0">
                <a:solidFill>
                  <a:prstClr val="white"/>
                </a:solidFill>
                <a:latin typeface="Calibri"/>
              </a:rPr>
              <a:t>your</a:t>
            </a:r>
            <a:r>
              <a:rPr lang="en-US" sz="2400" dirty="0" smtClean="0">
                <a:solidFill>
                  <a:prstClr val="white"/>
                </a:solidFill>
                <a:latin typeface="Calibri"/>
              </a:rPr>
              <a:t> </a:t>
            </a:r>
            <a:r>
              <a:rPr lang="en-US" sz="2400" dirty="0" smtClean="0">
                <a:solidFill>
                  <a:prstClr val="white"/>
                </a:solidFill>
                <a:latin typeface="Calibri"/>
              </a:rPr>
              <a:t>specific </a:t>
            </a:r>
            <a:r>
              <a:rPr lang="en-US" sz="2400" dirty="0" smtClean="0">
                <a:solidFill>
                  <a:prstClr val="white"/>
                </a:solidFill>
                <a:latin typeface="Calibri"/>
              </a:rPr>
              <a:t>business needs.</a:t>
            </a:r>
            <a:endParaRPr lang="en-US" sz="2400" dirty="0" smtClean="0">
              <a:solidFill>
                <a:prstClr val="white"/>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96259"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prstClr val="white">
                    <a:lumMod val="75000"/>
                  </a:prstClr>
                </a:solidFill>
                <a:latin typeface="Verdana" pitchFamily="34" charset="0"/>
              </a:rPr>
              <a:t>EXPRESS EDITION</a:t>
            </a:r>
            <a:endParaRPr lang="en-US" sz="6000" dirty="0">
              <a:solidFill>
                <a:prstClr val="white">
                  <a:lumMod val="75000"/>
                </a:prstClr>
              </a:solidFill>
              <a:latin typeface="Verdana" pitchFamily="34" charset="0"/>
            </a:endParaRPr>
          </a:p>
        </p:txBody>
      </p:sp>
      <p:sp>
        <p:nvSpPr>
          <p:cNvPr id="7" name="Rounded Rectangle 6"/>
          <p:cNvSpPr/>
          <p:nvPr/>
        </p:nvSpPr>
        <p:spPr>
          <a:xfrm>
            <a:off x="284813" y="1064301"/>
            <a:ext cx="3342807" cy="3717560"/>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Content Placeholder 5"/>
          <p:cNvSpPr txBox="1">
            <a:spLocks/>
          </p:cNvSpPr>
          <p:nvPr/>
        </p:nvSpPr>
        <p:spPr>
          <a:xfrm>
            <a:off x="4362137" y="1094282"/>
            <a:ext cx="4646925" cy="5031881"/>
          </a:xfrm>
          <a:prstGeom prst="rect">
            <a:avLst/>
          </a:prstGeom>
        </p:spPr>
        <p:txBody>
          <a:bodyPr>
            <a:normAutofit/>
          </a:bodyPr>
          <a:lstStyle/>
          <a:p>
            <a:pPr fontAlgn="auto">
              <a:spcBef>
                <a:spcPct val="20000"/>
              </a:spcBef>
              <a:spcAft>
                <a:spcPts val="0"/>
              </a:spcAft>
              <a:buFont typeface="Arial" pitchFamily="34" charset="0"/>
              <a:buNone/>
              <a:defRPr/>
            </a:pPr>
            <a:r>
              <a:rPr lang="en-US" sz="2800" dirty="0" smtClean="0">
                <a:solidFill>
                  <a:prstClr val="white"/>
                </a:solidFill>
                <a:latin typeface="Calibri"/>
              </a:rPr>
              <a:t>Affordably priced, commercially licensed </a:t>
            </a:r>
            <a:br>
              <a:rPr lang="en-US" sz="2800" dirty="0" smtClean="0">
                <a:solidFill>
                  <a:prstClr val="white"/>
                </a:solidFill>
                <a:latin typeface="Calibri"/>
              </a:rPr>
            </a:br>
            <a:r>
              <a:rPr lang="en-US" sz="2800" dirty="0" smtClean="0">
                <a:solidFill>
                  <a:prstClr val="white"/>
                </a:solidFill>
                <a:latin typeface="Calibri"/>
              </a:rPr>
              <a:t>small business solution</a:t>
            </a: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Entry-level product with</a:t>
            </a:r>
            <a:endParaRPr lang="en-US" sz="2800" dirty="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limited feature set &amp; limited technical support</a:t>
            </a:r>
          </a:p>
          <a:p>
            <a:pPr fontAlgn="auto">
              <a:spcBef>
                <a:spcPct val="20000"/>
              </a:spcBef>
              <a:spcAft>
                <a:spcPts val="0"/>
              </a:spcAft>
              <a:buFont typeface="Arial" pitchFamily="34" charset="0"/>
              <a:buNone/>
              <a:defRPr/>
            </a:pPr>
            <a:endParaRPr lang="en-US" sz="2800" dirty="0" smtClean="0">
              <a:solidFill>
                <a:prstClr val="white"/>
              </a:solidFill>
              <a:latin typeface="Calibri"/>
            </a:endParaRPr>
          </a:p>
          <a:p>
            <a:pPr fontAlgn="auto">
              <a:spcBef>
                <a:spcPct val="20000"/>
              </a:spcBef>
              <a:spcAft>
                <a:spcPts val="0"/>
              </a:spcAft>
              <a:buFont typeface="Arial" pitchFamily="34" charset="0"/>
              <a:buNone/>
              <a:defRPr/>
            </a:pPr>
            <a:r>
              <a:rPr lang="en-US" sz="2800" dirty="0" smtClean="0">
                <a:solidFill>
                  <a:prstClr val="white"/>
                </a:solidFill>
                <a:latin typeface="Calibri"/>
              </a:rPr>
              <a:t>Easily upgradeable to Professional or Enterprise</a:t>
            </a:r>
          </a:p>
        </p:txBody>
      </p:sp>
      <p:pic>
        <p:nvPicPr>
          <p:cNvPr id="280578" name="Picture 2" descr="http://4.bp.blogspot.com/_Qr_2karLeGw/TEIVPx7kvII/AAAAAAAAAWc/snc0Lk4prSc/s400/small+business+vendor+for+account+affordable+card+credit+merchant+processing+2.jpg"/>
          <p:cNvPicPr>
            <a:picLocks noChangeAspect="1" noChangeArrowheads="1"/>
          </p:cNvPicPr>
          <p:nvPr/>
        </p:nvPicPr>
        <p:blipFill>
          <a:blip r:embed="rId4" cstate="print"/>
          <a:srcRect/>
          <a:stretch>
            <a:fillRect/>
          </a:stretch>
        </p:blipFill>
        <p:spPr bwMode="auto">
          <a:xfrm>
            <a:off x="543185" y="1497403"/>
            <a:ext cx="27432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6626" name="TextBox 7"/>
          <p:cNvSpPr txBox="1">
            <a:spLocks noChangeArrowheads="1"/>
          </p:cNvSpPr>
          <p:nvPr/>
        </p:nvSpPr>
        <p:spPr bwMode="auto">
          <a:xfrm>
            <a:off x="314246" y="3943220"/>
            <a:ext cx="3853017" cy="1015663"/>
          </a:xfrm>
          <a:prstGeom prst="rect">
            <a:avLst/>
          </a:prstGeom>
          <a:noFill/>
          <a:ln w="9525">
            <a:noFill/>
            <a:miter lim="800000"/>
            <a:headEnd/>
            <a:tailEnd/>
          </a:ln>
        </p:spPr>
        <p:txBody>
          <a:bodyPr wrap="square">
            <a:spAutoFit/>
          </a:bodyPr>
          <a:lstStyle/>
          <a:p>
            <a:r>
              <a:rPr lang="en-US" sz="6000" dirty="0" smtClean="0">
                <a:solidFill>
                  <a:prstClr val="white"/>
                </a:solidFill>
                <a:latin typeface="Calibri" pitchFamily="34" charset="0"/>
              </a:rPr>
              <a:t>Thank You!</a:t>
            </a:r>
            <a:endParaRPr lang="en-US" sz="6000" dirty="0">
              <a:solidFill>
                <a:prstClr val="white"/>
              </a:solidFill>
              <a:latin typeface="Calibri" pitchFamily="34" charset="0"/>
            </a:endParaRPr>
          </a:p>
        </p:txBody>
      </p:sp>
      <p:sp>
        <p:nvSpPr>
          <p:cNvPr id="26627" name="TextBox 9"/>
          <p:cNvSpPr txBox="1">
            <a:spLocks noChangeArrowheads="1"/>
          </p:cNvSpPr>
          <p:nvPr/>
        </p:nvSpPr>
        <p:spPr bwMode="auto">
          <a:xfrm>
            <a:off x="6056573" y="3999642"/>
            <a:ext cx="3087427" cy="1138773"/>
          </a:xfrm>
          <a:prstGeom prst="rect">
            <a:avLst/>
          </a:prstGeom>
          <a:noFill/>
          <a:ln w="9525">
            <a:noFill/>
            <a:miter lim="800000"/>
            <a:headEnd/>
            <a:tailEnd/>
          </a:ln>
        </p:spPr>
        <p:txBody>
          <a:bodyPr wrap="square">
            <a:spAutoFit/>
          </a:bodyPr>
          <a:lstStyle/>
          <a:p>
            <a:r>
              <a:rPr lang="en-US" sz="2800" b="1" dirty="0">
                <a:solidFill>
                  <a:prstClr val="white"/>
                </a:solidFill>
                <a:latin typeface="Calibri" pitchFamily="34" charset="0"/>
              </a:rPr>
              <a:t>Shaun </a:t>
            </a:r>
            <a:r>
              <a:rPr lang="en-US" sz="2800" b="1" dirty="0" smtClean="0">
                <a:solidFill>
                  <a:prstClr val="white"/>
                </a:solidFill>
                <a:latin typeface="Calibri" pitchFamily="34" charset="0"/>
              </a:rPr>
              <a:t>Walker</a:t>
            </a:r>
          </a:p>
          <a:p>
            <a:r>
              <a:rPr lang="en-US" sz="2000" b="1" dirty="0" smtClean="0">
                <a:solidFill>
                  <a:prstClr val="white"/>
                </a:solidFill>
                <a:latin typeface="Calibri" pitchFamily="34" charset="0"/>
              </a:rPr>
              <a:t>Co-Founder &amp; CTO</a:t>
            </a:r>
            <a:endParaRPr lang="en-US" sz="2000" b="1" dirty="0">
              <a:solidFill>
                <a:prstClr val="white"/>
              </a:solidFill>
              <a:latin typeface="Calibri" pitchFamily="34" charset="0"/>
            </a:endParaRPr>
          </a:p>
          <a:p>
            <a:r>
              <a:rPr lang="en-US" sz="2000" b="1" dirty="0" err="1" smtClean="0">
                <a:solidFill>
                  <a:prstClr val="white"/>
                </a:solidFill>
                <a:latin typeface="Calibri" pitchFamily="34" charset="0"/>
              </a:rPr>
              <a:t>DotNetNuke</a:t>
            </a:r>
            <a:r>
              <a:rPr lang="en-US" sz="2000" b="1" dirty="0" smtClean="0">
                <a:solidFill>
                  <a:prstClr val="white"/>
                </a:solidFill>
                <a:latin typeface="Calibri" pitchFamily="34" charset="0"/>
              </a:rPr>
              <a:t> Corporation</a:t>
            </a:r>
            <a:endParaRPr lang="en-US" sz="2000" b="1" dirty="0">
              <a:solidFill>
                <a:prstClr val="white"/>
              </a:solidFill>
              <a:latin typeface="Calibri" pitchFamily="34" charset="0"/>
            </a:endParaRPr>
          </a:p>
        </p:txBody>
      </p:sp>
      <p:pic>
        <p:nvPicPr>
          <p:cNvPr id="40961" name="Picture 1"/>
          <p:cNvPicPr>
            <a:picLocks noChangeAspect="1" noChangeArrowheads="1"/>
          </p:cNvPicPr>
          <p:nvPr/>
        </p:nvPicPr>
        <p:blipFill>
          <a:blip r:embed="rId3" cstate="print"/>
          <a:srcRect/>
          <a:stretch>
            <a:fillRect/>
          </a:stretch>
        </p:blipFill>
        <p:spPr bwMode="auto">
          <a:xfrm>
            <a:off x="4420279" y="-1"/>
            <a:ext cx="4723721" cy="3537679"/>
          </a:xfrm>
          <a:prstGeom prst="rect">
            <a:avLst/>
          </a:prstGeom>
          <a:noFill/>
          <a:ln w="9525">
            <a:noFill/>
            <a:miter lim="800000"/>
            <a:headEnd/>
            <a:tailEnd/>
          </a:ln>
        </p:spPr>
      </p:pic>
      <p:pic>
        <p:nvPicPr>
          <p:cNvPr id="40965" name="Picture 5"/>
          <p:cNvPicPr>
            <a:picLocks noChangeAspect="1" noChangeArrowheads="1"/>
          </p:cNvPicPr>
          <p:nvPr/>
        </p:nvPicPr>
        <p:blipFill>
          <a:blip r:embed="rId4" cstate="print"/>
          <a:srcRect/>
          <a:stretch>
            <a:fillRect/>
          </a:stretch>
        </p:blipFill>
        <p:spPr bwMode="auto">
          <a:xfrm>
            <a:off x="4403361" y="3803754"/>
            <a:ext cx="1502764" cy="1502764"/>
          </a:xfrm>
          <a:prstGeom prst="rect">
            <a:avLst/>
          </a:prstGeom>
          <a:noFill/>
          <a:ln w="9525">
            <a:noFill/>
            <a:miter lim="800000"/>
            <a:headEnd/>
            <a:tailEnd/>
          </a:ln>
        </p:spPr>
      </p:pic>
      <p:pic>
        <p:nvPicPr>
          <p:cNvPr id="12" name="Picture 6" descr="DotNetNuke® Community Edition"/>
          <p:cNvPicPr>
            <a:picLocks noChangeAspect="1" noChangeArrowheads="1"/>
          </p:cNvPicPr>
          <p:nvPr/>
        </p:nvPicPr>
        <p:blipFill>
          <a:blip r:embed="rId5" cstate="print"/>
          <a:srcRect/>
          <a:stretch>
            <a:fillRect/>
          </a:stretch>
        </p:blipFill>
        <p:spPr bwMode="auto">
          <a:xfrm>
            <a:off x="524656" y="194872"/>
            <a:ext cx="3357797" cy="335779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374754" y="1200462"/>
            <a:ext cx="8439463" cy="1754326"/>
          </a:xfrm>
          <a:prstGeom prst="rect">
            <a:avLst/>
          </a:prstGeom>
          <a:noFill/>
          <a:ln w="9525">
            <a:noFill/>
            <a:miter lim="800000"/>
            <a:headEnd/>
            <a:tailEnd/>
          </a:ln>
        </p:spPr>
        <p:txBody>
          <a:bodyPr wrap="square">
            <a:spAutoFit/>
          </a:bodyPr>
          <a:lstStyle/>
          <a:p>
            <a:pPr algn="ctr"/>
            <a:r>
              <a:rPr lang="en-US" sz="3600" dirty="0" err="1" smtClean="0">
                <a:solidFill>
                  <a:prstClr val="white"/>
                </a:solidFill>
                <a:latin typeface="Calibri" pitchFamily="34" charset="0"/>
              </a:rPr>
              <a:t>DotNetNuke</a:t>
            </a:r>
            <a:r>
              <a:rPr lang="en-US" sz="3600" dirty="0" smtClean="0">
                <a:solidFill>
                  <a:prstClr val="white"/>
                </a:solidFill>
                <a:latin typeface="Calibri" pitchFamily="34" charset="0"/>
              </a:rPr>
              <a:t>® is the only Web CMS for .NET</a:t>
            </a:r>
          </a:p>
          <a:p>
            <a:pPr algn="ctr"/>
            <a:r>
              <a:rPr lang="en-US" sz="3600" dirty="0" smtClean="0">
                <a:solidFill>
                  <a:prstClr val="white"/>
                </a:solidFill>
                <a:latin typeface="Calibri" pitchFamily="34" charset="0"/>
              </a:rPr>
              <a:t>which offers more than 8000 Apps</a:t>
            </a:r>
          </a:p>
          <a:p>
            <a:pPr algn="ctr"/>
            <a:r>
              <a:rPr lang="en-US" sz="3600" dirty="0" smtClean="0">
                <a:solidFill>
                  <a:prstClr val="white"/>
                </a:solidFill>
                <a:latin typeface="Calibri" pitchFamily="34" charset="0"/>
              </a:rPr>
              <a:t>in its Commercial Marketplace</a:t>
            </a:r>
          </a:p>
        </p:txBody>
      </p:sp>
      <p:sp>
        <p:nvSpPr>
          <p:cNvPr id="31747"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PLATFORM</a:t>
            </a:r>
            <a:endParaRPr lang="en-US" sz="6000" dirty="0">
              <a:solidFill>
                <a:schemeClr val="bg1">
                  <a:lumMod val="75000"/>
                </a:schemeClr>
              </a:solidFill>
              <a:latin typeface="Verdana" pitchFamily="34" charset="0"/>
            </a:endParaRPr>
          </a:p>
        </p:txBody>
      </p:sp>
      <p:sp>
        <p:nvSpPr>
          <p:cNvPr id="6" name="Rounded Rectangle 5"/>
          <p:cNvSpPr/>
          <p:nvPr/>
        </p:nvSpPr>
        <p:spPr>
          <a:xfrm>
            <a:off x="1873770" y="3327816"/>
            <a:ext cx="5246558" cy="1693889"/>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7" name="Picture 1"/>
          <p:cNvPicPr>
            <a:picLocks noChangeAspect="1" noChangeArrowheads="1"/>
          </p:cNvPicPr>
          <p:nvPr/>
        </p:nvPicPr>
        <p:blipFill>
          <a:blip r:embed="rId4" cstate="print"/>
          <a:srcRect/>
          <a:stretch>
            <a:fillRect/>
          </a:stretch>
        </p:blipFill>
        <p:spPr bwMode="auto">
          <a:xfrm>
            <a:off x="2098702" y="3450391"/>
            <a:ext cx="4676775" cy="1276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Diagram 7"/>
          <p:cNvGraphicFramePr/>
          <p:nvPr/>
        </p:nvGraphicFramePr>
        <p:xfrm>
          <a:off x="552660" y="2100385"/>
          <a:ext cx="8018584" cy="3094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5"/>
          <p:cNvSpPr txBox="1">
            <a:spLocks noChangeArrowheads="1"/>
          </p:cNvSpPr>
          <p:nvPr/>
        </p:nvSpPr>
        <p:spPr bwMode="auto">
          <a:xfrm>
            <a:off x="1948722" y="-142875"/>
            <a:ext cx="5396458" cy="1016000"/>
          </a:xfrm>
          <a:prstGeom prst="rect">
            <a:avLst/>
          </a:prstGeom>
          <a:noFill/>
          <a:ln w="9525">
            <a:noFill/>
            <a:miter lim="800000"/>
            <a:headEnd/>
            <a:tailEnd/>
          </a:ln>
        </p:spPr>
        <p:txBody>
          <a:bodyPr wrap="square">
            <a:spAutoFit/>
          </a:bodyPr>
          <a:lstStyle/>
          <a:p>
            <a:pPr algn="dist"/>
            <a:r>
              <a:rPr lang="en-US" sz="6000" dirty="0" smtClean="0">
                <a:solidFill>
                  <a:schemeClr val="bg1">
                    <a:lumMod val="75000"/>
                  </a:schemeClr>
                </a:solidFill>
                <a:latin typeface="Verdana" pitchFamily="34" charset="0"/>
              </a:rPr>
              <a:t>AGENDA</a:t>
            </a:r>
            <a:endParaRPr lang="en-US" sz="6000" dirty="0">
              <a:solidFill>
                <a:schemeClr val="bg1">
                  <a:lumMod val="75000"/>
                </a:schemeClr>
              </a:solidFill>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72984" y="1277522"/>
            <a:ext cx="6071016" cy="4278094"/>
          </a:xfrm>
          <a:prstGeom prst="rect">
            <a:avLst/>
          </a:prstGeom>
          <a:noFill/>
          <a:ln w="9525">
            <a:noFill/>
            <a:miter lim="800000"/>
            <a:headEnd/>
            <a:tailEnd/>
          </a:ln>
        </p:spPr>
        <p:txBody>
          <a:bodyPr wrap="square">
            <a:spAutoFit/>
          </a:bodyPr>
          <a:lstStyle/>
          <a:p>
            <a:pPr algn="ctr"/>
            <a:r>
              <a:rPr lang="en-US" sz="4800" dirty="0" smtClean="0">
                <a:solidFill>
                  <a:schemeClr val="bg1"/>
                </a:solidFill>
                <a:latin typeface="Calibri" pitchFamily="34" charset="0"/>
              </a:rPr>
              <a:t>2010</a:t>
            </a:r>
          </a:p>
          <a:p>
            <a:pPr algn="ctr"/>
            <a:r>
              <a:rPr lang="en-US" sz="7200" dirty="0" smtClean="0">
                <a:solidFill>
                  <a:schemeClr val="bg1"/>
                </a:solidFill>
                <a:latin typeface="Calibri" pitchFamily="34" charset="0"/>
              </a:rPr>
              <a:t>700,000</a:t>
            </a:r>
            <a:endParaRPr lang="en-US" sz="7200" dirty="0">
              <a:solidFill>
                <a:schemeClr val="bg1"/>
              </a:solidFill>
              <a:latin typeface="Calibri" pitchFamily="34" charset="0"/>
            </a:endParaRPr>
          </a:p>
          <a:p>
            <a:pPr algn="ctr"/>
            <a:endParaRPr lang="en-US" sz="3200" dirty="0">
              <a:solidFill>
                <a:schemeClr val="bg1"/>
              </a:solidFill>
              <a:latin typeface="Calibri" pitchFamily="34" charset="0"/>
            </a:endParaRPr>
          </a:p>
          <a:p>
            <a:pPr algn="ctr"/>
            <a:r>
              <a:rPr lang="en-US" sz="4800" dirty="0" smtClean="0">
                <a:solidFill>
                  <a:schemeClr val="bg1"/>
                </a:solidFill>
                <a:latin typeface="Calibri" pitchFamily="34" charset="0"/>
              </a:rPr>
              <a:t>All-Time</a:t>
            </a:r>
          </a:p>
          <a:p>
            <a:pPr algn="ctr"/>
            <a:r>
              <a:rPr lang="en-US" sz="7200" dirty="0" smtClean="0">
                <a:solidFill>
                  <a:schemeClr val="bg1"/>
                </a:solidFill>
                <a:latin typeface="Calibri" pitchFamily="34" charset="0"/>
              </a:rPr>
              <a:t>Over </a:t>
            </a:r>
            <a:r>
              <a:rPr lang="en-US" sz="7200" dirty="0" smtClean="0">
                <a:solidFill>
                  <a:schemeClr val="bg1"/>
                </a:solidFill>
                <a:latin typeface="Calibri" pitchFamily="34" charset="0"/>
              </a:rPr>
              <a:t>6 </a:t>
            </a:r>
            <a:r>
              <a:rPr lang="en-US" sz="7200" dirty="0" smtClean="0">
                <a:solidFill>
                  <a:schemeClr val="bg1"/>
                </a:solidFill>
                <a:latin typeface="Calibri" pitchFamily="34" charset="0"/>
              </a:rPr>
              <a:t>Million</a:t>
            </a:r>
          </a:p>
        </p:txBody>
      </p:sp>
      <p:sp>
        <p:nvSpPr>
          <p:cNvPr id="33795" name="TextBox 7"/>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DOWNLOADS</a:t>
            </a:r>
            <a:endParaRPr lang="en-US" sz="6000" dirty="0">
              <a:solidFill>
                <a:schemeClr val="bg1">
                  <a:lumMod val="75000"/>
                </a:schemeClr>
              </a:solidFill>
              <a:latin typeface="Verdana" pitchFamily="34" charset="0"/>
            </a:endParaRPr>
          </a:p>
        </p:txBody>
      </p:sp>
      <p:sp>
        <p:nvSpPr>
          <p:cNvPr id="8" name="TextBox 7"/>
          <p:cNvSpPr txBox="1">
            <a:spLocks noChangeArrowheads="1"/>
          </p:cNvSpPr>
          <p:nvPr/>
        </p:nvSpPr>
        <p:spPr bwMode="auto">
          <a:xfrm>
            <a:off x="0" y="6337300"/>
            <a:ext cx="9144000" cy="369888"/>
          </a:xfrm>
          <a:prstGeom prst="rect">
            <a:avLst/>
          </a:prstGeom>
          <a:noFill/>
          <a:ln w="9525">
            <a:noFill/>
            <a:miter lim="800000"/>
            <a:headEnd/>
            <a:tailEnd/>
          </a:ln>
        </p:spPr>
        <p:txBody>
          <a:bodyPr>
            <a:spAutoFit/>
          </a:bodyPr>
          <a:lstStyle/>
          <a:p>
            <a:pPr algn="r"/>
            <a:r>
              <a:rPr lang="en-US" dirty="0">
                <a:solidFill>
                  <a:schemeClr val="bg1"/>
                </a:solidFill>
                <a:latin typeface="Calibri" pitchFamily="34" charset="0"/>
              </a:rPr>
              <a:t>Source: </a:t>
            </a:r>
            <a:r>
              <a:rPr lang="en-US" dirty="0" smtClean="0">
                <a:solidFill>
                  <a:schemeClr val="bg1"/>
                </a:solidFill>
                <a:latin typeface="Calibri" pitchFamily="34" charset="0"/>
              </a:rPr>
              <a:t>Codeplex.com</a:t>
            </a:r>
            <a:endParaRPr lang="en-US" dirty="0">
              <a:solidFill>
                <a:schemeClr val="bg1"/>
              </a:solidFill>
              <a:latin typeface="Calibri" pitchFamily="34" charset="0"/>
            </a:endParaRPr>
          </a:p>
        </p:txBody>
      </p:sp>
      <p:sp>
        <p:nvSpPr>
          <p:cNvPr id="7" name="Rounded Rectangle 6"/>
          <p:cNvSpPr/>
          <p:nvPr/>
        </p:nvSpPr>
        <p:spPr>
          <a:xfrm>
            <a:off x="329784" y="1499017"/>
            <a:ext cx="3043003" cy="3072984"/>
          </a:xfrm>
          <a:prstGeom prst="round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33800" name="Picture 8" descr="C:\Blog\download.png"/>
          <p:cNvPicPr>
            <a:picLocks noChangeAspect="1" noChangeArrowheads="1"/>
          </p:cNvPicPr>
          <p:nvPr/>
        </p:nvPicPr>
        <p:blipFill>
          <a:blip r:embed="rId4" cstate="print"/>
          <a:srcRect/>
          <a:stretch>
            <a:fillRect/>
          </a:stretch>
        </p:blipFill>
        <p:spPr bwMode="auto">
          <a:xfrm>
            <a:off x="543186" y="1797206"/>
            <a:ext cx="25908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8676" name="TextBox 3"/>
          <p:cNvSpPr txBox="1">
            <a:spLocks noChangeArrowheads="1"/>
          </p:cNvSpPr>
          <p:nvPr/>
        </p:nvSpPr>
        <p:spPr bwMode="auto">
          <a:xfrm>
            <a:off x="1005954" y="1113515"/>
            <a:ext cx="7567613" cy="1384995"/>
          </a:xfrm>
          <a:prstGeom prst="rect">
            <a:avLst/>
          </a:prstGeom>
          <a:noFill/>
          <a:ln w="9525">
            <a:noFill/>
            <a:miter lim="800000"/>
            <a:headEnd/>
            <a:tailEnd/>
          </a:ln>
        </p:spPr>
        <p:txBody>
          <a:bodyPr>
            <a:spAutoFit/>
          </a:bodyPr>
          <a:lstStyle/>
          <a:p>
            <a:r>
              <a:rPr lang="en-US" sz="2800" dirty="0">
                <a:solidFill>
                  <a:schemeClr val="bg1"/>
                </a:solidFill>
                <a:latin typeface="Calibri" pitchFamily="34" charset="0"/>
              </a:rPr>
              <a:t>Over </a:t>
            </a:r>
            <a:r>
              <a:rPr lang="en-US" sz="2800" dirty="0" smtClean="0">
                <a:solidFill>
                  <a:schemeClr val="bg1"/>
                </a:solidFill>
                <a:latin typeface="Calibri" pitchFamily="34" charset="0"/>
              </a:rPr>
              <a:t>6</a:t>
            </a:r>
            <a:r>
              <a:rPr lang="en-US" sz="2800" dirty="0" smtClean="0">
                <a:solidFill>
                  <a:schemeClr val="bg1"/>
                </a:solidFill>
                <a:latin typeface="Calibri" pitchFamily="34" charset="0"/>
              </a:rPr>
              <a:t> </a:t>
            </a:r>
            <a:r>
              <a:rPr lang="en-US" sz="2800" dirty="0">
                <a:solidFill>
                  <a:schemeClr val="bg1"/>
                </a:solidFill>
                <a:latin typeface="Calibri" pitchFamily="34" charset="0"/>
              </a:rPr>
              <a:t>million </a:t>
            </a:r>
            <a:r>
              <a:rPr lang="en-US" sz="2800" dirty="0" smtClean="0">
                <a:solidFill>
                  <a:schemeClr val="bg1"/>
                </a:solidFill>
                <a:latin typeface="Calibri" pitchFamily="34" charset="0"/>
              </a:rPr>
              <a:t>downloads all-time; more </a:t>
            </a:r>
            <a:r>
              <a:rPr lang="en-US" sz="2800" dirty="0">
                <a:solidFill>
                  <a:schemeClr val="bg1"/>
                </a:solidFill>
                <a:latin typeface="Calibri" pitchFamily="34" charset="0"/>
              </a:rPr>
              <a:t>than </a:t>
            </a:r>
            <a:r>
              <a:rPr lang="en-US" sz="2800" dirty="0" smtClean="0">
                <a:solidFill>
                  <a:schemeClr val="bg1"/>
                </a:solidFill>
                <a:latin typeface="Calibri" pitchFamily="34" charset="0"/>
              </a:rPr>
              <a:t>200,000 </a:t>
            </a:r>
            <a:r>
              <a:rPr lang="en-US" sz="2800" dirty="0">
                <a:solidFill>
                  <a:schemeClr val="bg1"/>
                </a:solidFill>
                <a:latin typeface="Calibri" pitchFamily="34" charset="0"/>
              </a:rPr>
              <a:t>downloads </a:t>
            </a:r>
            <a:r>
              <a:rPr lang="en-US" sz="2800" dirty="0" smtClean="0">
                <a:solidFill>
                  <a:schemeClr val="bg1"/>
                </a:solidFill>
                <a:latin typeface="Calibri" pitchFamily="34" charset="0"/>
              </a:rPr>
              <a:t>per </a:t>
            </a:r>
            <a:r>
              <a:rPr lang="en-US" sz="2800" dirty="0">
                <a:solidFill>
                  <a:schemeClr val="bg1"/>
                </a:solidFill>
                <a:latin typeface="Calibri" pitchFamily="34" charset="0"/>
              </a:rPr>
              <a:t>quarter</a:t>
            </a:r>
          </a:p>
          <a:p>
            <a:endParaRPr lang="en-US" sz="2800" dirty="0">
              <a:solidFill>
                <a:schemeClr val="bg1"/>
              </a:solidFill>
              <a:latin typeface="Calibri" pitchFamily="34" charset="0"/>
            </a:endParaRPr>
          </a:p>
        </p:txBody>
      </p:sp>
      <p:sp>
        <p:nvSpPr>
          <p:cNvPr id="28677" name="TextBox 4"/>
          <p:cNvSpPr txBox="1">
            <a:spLocks noChangeArrowheads="1"/>
          </p:cNvSpPr>
          <p:nvPr/>
        </p:nvSpPr>
        <p:spPr bwMode="auto">
          <a:xfrm>
            <a:off x="0" y="-142875"/>
            <a:ext cx="9144000" cy="1016000"/>
          </a:xfrm>
          <a:prstGeom prst="rect">
            <a:avLst/>
          </a:prstGeom>
          <a:noFill/>
          <a:ln w="9525">
            <a:noFill/>
            <a:miter lim="800000"/>
            <a:headEnd/>
            <a:tailEnd/>
          </a:ln>
        </p:spPr>
        <p:txBody>
          <a:bodyPr>
            <a:spAutoFit/>
          </a:bodyPr>
          <a:lstStyle/>
          <a:p>
            <a:pPr algn="dist"/>
            <a:r>
              <a:rPr lang="en-US" sz="6000" dirty="0" smtClean="0">
                <a:solidFill>
                  <a:schemeClr val="bg1">
                    <a:lumMod val="75000"/>
                  </a:schemeClr>
                </a:solidFill>
                <a:latin typeface="Verdana" pitchFamily="34" charset="0"/>
              </a:rPr>
              <a:t>DOWNLOADS</a:t>
            </a:r>
            <a:endParaRPr lang="en-US" sz="6000" dirty="0">
              <a:solidFill>
                <a:schemeClr val="bg1">
                  <a:lumMod val="75000"/>
                </a:schemeClr>
              </a:solidFill>
              <a:latin typeface="Verdana" pitchFamily="34" charset="0"/>
            </a:endParaRPr>
          </a:p>
        </p:txBody>
      </p:sp>
      <p:sp>
        <p:nvSpPr>
          <p:cNvPr id="28679" name="TextBox 7"/>
          <p:cNvSpPr txBox="1">
            <a:spLocks noChangeArrowheads="1"/>
          </p:cNvSpPr>
          <p:nvPr/>
        </p:nvSpPr>
        <p:spPr bwMode="auto">
          <a:xfrm>
            <a:off x="0" y="6337300"/>
            <a:ext cx="9144000" cy="369888"/>
          </a:xfrm>
          <a:prstGeom prst="rect">
            <a:avLst/>
          </a:prstGeom>
          <a:noFill/>
          <a:ln w="9525">
            <a:noFill/>
            <a:miter lim="800000"/>
            <a:headEnd/>
            <a:tailEnd/>
          </a:ln>
        </p:spPr>
        <p:txBody>
          <a:bodyPr>
            <a:spAutoFit/>
          </a:bodyPr>
          <a:lstStyle/>
          <a:p>
            <a:pPr algn="r"/>
            <a:r>
              <a:rPr lang="en-US" dirty="0">
                <a:solidFill>
                  <a:schemeClr val="bg1"/>
                </a:solidFill>
                <a:latin typeface="Calibri" pitchFamily="34" charset="0"/>
              </a:rPr>
              <a:t>Source: </a:t>
            </a:r>
            <a:r>
              <a:rPr lang="en-US" dirty="0" smtClean="0">
                <a:solidFill>
                  <a:schemeClr val="bg1"/>
                </a:solidFill>
                <a:latin typeface="Calibri" pitchFamily="34" charset="0"/>
              </a:rPr>
              <a:t>Codeplex.com</a:t>
            </a:r>
            <a:endParaRPr lang="en-US" dirty="0">
              <a:solidFill>
                <a:schemeClr val="bg1"/>
              </a:solidFill>
              <a:latin typeface="Calibri" pitchFamily="34" charset="0"/>
            </a:endParaRPr>
          </a:p>
        </p:txBody>
      </p:sp>
      <p:sp>
        <p:nvSpPr>
          <p:cNvPr id="28680" name="TextBox 8"/>
          <p:cNvSpPr txBox="1">
            <a:spLocks noChangeArrowheads="1"/>
          </p:cNvSpPr>
          <p:nvPr/>
        </p:nvSpPr>
        <p:spPr bwMode="auto">
          <a:xfrm>
            <a:off x="0" y="6298211"/>
            <a:ext cx="4766872" cy="369888"/>
          </a:xfrm>
          <a:prstGeom prst="rect">
            <a:avLst/>
          </a:prstGeom>
          <a:noFill/>
          <a:ln w="9525">
            <a:noFill/>
            <a:miter lim="800000"/>
            <a:headEnd/>
            <a:tailEnd/>
          </a:ln>
        </p:spPr>
        <p:txBody>
          <a:bodyPr wrap="square">
            <a:spAutoFit/>
          </a:bodyPr>
          <a:lstStyle/>
          <a:p>
            <a:r>
              <a:rPr lang="en-US" dirty="0">
                <a:solidFill>
                  <a:schemeClr val="bg1"/>
                </a:solidFill>
                <a:latin typeface="Calibri" pitchFamily="34" charset="0"/>
              </a:rPr>
              <a:t>Cumulative Downloads by </a:t>
            </a:r>
            <a:r>
              <a:rPr lang="en-US" dirty="0" smtClean="0">
                <a:solidFill>
                  <a:schemeClr val="bg1"/>
                </a:solidFill>
                <a:latin typeface="Calibri" pitchFamily="34" charset="0"/>
              </a:rPr>
              <a:t>Year</a:t>
            </a:r>
            <a:endParaRPr lang="en-US" dirty="0">
              <a:solidFill>
                <a:schemeClr val="bg1"/>
              </a:solidFill>
              <a:latin typeface="Calibri" pitchFamily="34" charset="0"/>
            </a:endParaRPr>
          </a:p>
        </p:txBody>
      </p:sp>
      <p:graphicFrame>
        <p:nvGraphicFramePr>
          <p:cNvPr id="28675" name="Chart 5"/>
          <p:cNvGraphicFramePr>
            <a:graphicFrameLocks/>
          </p:cNvGraphicFramePr>
          <p:nvPr/>
        </p:nvGraphicFramePr>
        <p:xfrm>
          <a:off x="441325" y="2247900"/>
          <a:ext cx="8208963" cy="2784475"/>
        </p:xfrm>
        <a:graphic>
          <a:graphicData uri="http://schemas.openxmlformats.org/presentationml/2006/ole">
            <p:oleObj spid="_x0000_s28675" name="Worksheet" r:id="rId4" imgW="8172460" imgH="2771678" progId="Excel.Shee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18947</TotalTime>
  <Words>1503</Words>
  <Application>Microsoft Office PowerPoint</Application>
  <PresentationFormat>On-screen Show (4:3)</PresentationFormat>
  <Paragraphs>458</Paragraphs>
  <Slides>58</Slides>
  <Notes>45</Notes>
  <HiddenSlides>0</HiddenSlides>
  <MMClips>0</MMClips>
  <ScaleCrop>false</ScaleCrop>
  <HeadingPairs>
    <vt:vector size="6" baseType="variant">
      <vt:variant>
        <vt:lpstr>Theme</vt:lpstr>
      </vt:variant>
      <vt:variant>
        <vt:i4>23</vt:i4>
      </vt:variant>
      <vt:variant>
        <vt:lpstr>Embedded OLE Servers</vt:lpstr>
      </vt:variant>
      <vt:variant>
        <vt:i4>2</vt:i4>
      </vt:variant>
      <vt:variant>
        <vt:lpstr>Slide Titles</vt:lpstr>
      </vt:variant>
      <vt:variant>
        <vt:i4>58</vt:i4>
      </vt:variant>
    </vt:vector>
  </HeadingPairs>
  <TitlesOfParts>
    <vt:vector size="83"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11_Office Theme</vt:lpstr>
      <vt:lpstr>13_Office Theme</vt:lpstr>
      <vt:lpstr>14_Office Theme</vt:lpstr>
      <vt:lpstr>15_Office Theme</vt:lpstr>
      <vt:lpstr>16_Office Theme</vt:lpstr>
      <vt:lpstr>17_Office Theme</vt:lpstr>
      <vt:lpstr>18_Office Theme</vt:lpstr>
      <vt:lpstr>19_Office Theme</vt:lpstr>
      <vt:lpstr>9_Office Theme</vt:lpstr>
      <vt:lpstr>20_Office Theme</vt:lpstr>
      <vt:lpstr>10_Office Theme</vt:lpstr>
      <vt:lpstr>12_Office Theme</vt:lpstr>
      <vt:lpstr>22_Office Theme</vt:lpstr>
      <vt:lpstr>23_Office Theme</vt:lpstr>
      <vt:lpstr>Microsoft Office Excel 97-2003 Worksheet</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Walker</dc:creator>
  <cp:lastModifiedBy>shaun.walker</cp:lastModifiedBy>
  <cp:revision>715</cp:revision>
  <dcterms:created xsi:type="dcterms:W3CDTF">2007-10-17T21:33:25Z</dcterms:created>
  <dcterms:modified xsi:type="dcterms:W3CDTF">2010-11-02T20:23:17Z</dcterms:modified>
</cp:coreProperties>
</file>